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1" r:id="rId7"/>
    <p:sldId id="516" r:id="rId8"/>
    <p:sldId id="508" r:id="rId9"/>
    <p:sldId id="509" r:id="rId10"/>
    <p:sldId id="510" r:id="rId11"/>
    <p:sldId id="518" r:id="rId12"/>
    <p:sldId id="511" r:id="rId13"/>
    <p:sldId id="512" r:id="rId14"/>
    <p:sldId id="513"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59" d="100"/>
          <a:sy n="59" d="100"/>
        </p:scale>
        <p:origin x="100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dgm:spPr/>
      <dgm:t>
        <a:bodyPr/>
        <a:lstStyle/>
        <a:p>
          <a:pPr algn="l"/>
          <a:r>
            <a:rPr lang="es-CO" dirty="0"/>
            <a:t>Ingresar usuarios</a:t>
          </a:r>
        </a:p>
        <a:p>
          <a:pPr algn="l"/>
          <a:r>
            <a:rPr lang="es-CO" dirty="0"/>
            <a:t>Modificar usuarios</a:t>
          </a:r>
        </a:p>
        <a:p>
          <a:pPr algn="l"/>
          <a:r>
            <a:rPr lang="es-CO" dirty="0"/>
            <a:t>Eliminar usuarios</a:t>
          </a:r>
        </a:p>
        <a:p>
          <a:pPr algn="l"/>
          <a:r>
            <a:rPr lang="es-CO" dirty="0"/>
            <a:t>Consultar usuarios</a:t>
          </a:r>
        </a:p>
        <a:p>
          <a:pPr algn="l"/>
          <a:r>
            <a:rPr lang="es-CO" dirty="0"/>
            <a:t>Reemplazar usuarios</a:t>
          </a:r>
        </a:p>
        <a:p>
          <a:pPr algn="l"/>
          <a:r>
            <a:rPr lang="es-CO" dirty="0"/>
            <a:t>Crear/Editar perfiles</a:t>
          </a:r>
        </a:p>
        <a:p>
          <a:pPr algn="l"/>
          <a:r>
            <a:rPr lang="es-CO" dirty="0"/>
            <a:t>Generar reportes de usuarios</a:t>
          </a:r>
        </a:p>
        <a:p>
          <a:pPr algn="l"/>
          <a:r>
            <a:rPr lang="es-CO" dirty="0"/>
            <a:t>Iniciar sesión/cerrar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solicitará confirmación de registro por canales externos</a:t>
          </a:r>
        </a:p>
        <a:p>
          <a:endParaRPr lang="es-CO" sz="600" dirty="0"/>
        </a:p>
        <a:p>
          <a:r>
            <a:rPr lang="es-CO" sz="1400" dirty="0"/>
            <a:t>No enviará información de ninguna índole a los usuarios registrados</a:t>
          </a:r>
        </a:p>
        <a:p>
          <a:endParaRPr lang="es-CO" sz="600" dirty="0"/>
        </a:p>
        <a:p>
          <a:r>
            <a:rPr lang="es-CO" sz="1400" dirty="0"/>
            <a:t>No solicitará credenciales de autenticación diferentes al usuario y la contraseña</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56A1F70B-C3F3-4FE2-9C92-DFAD568F47E5}">
      <dgm:prSet/>
      <dgm:spPr/>
      <dgm:t>
        <a:bodyPr/>
        <a:lstStyle/>
        <a:p>
          <a:endParaRPr lang="es-CO"/>
        </a:p>
      </dgm:t>
    </dgm:pt>
    <dgm:pt modelId="{187EF5BF-EACB-4097-8008-AE13834FE136}" type="parTrans" cxnId="{63F2C014-4880-499B-92CF-80178E52C614}">
      <dgm:prSet/>
      <dgm:spPr/>
      <dgm:t>
        <a:bodyPr/>
        <a:lstStyle/>
        <a:p>
          <a:endParaRPr lang="es-CO"/>
        </a:p>
      </dgm:t>
    </dgm:pt>
    <dgm:pt modelId="{89318678-6044-4116-9190-21FFB0CFC55C}" type="sibTrans" cxnId="{63F2C014-4880-499B-92CF-80178E52C614}">
      <dgm:prSet/>
      <dgm:spPr/>
      <dgm:t>
        <a:bodyPr/>
        <a:lstStyle/>
        <a:p>
          <a:endParaRPr lang="es-CO"/>
        </a:p>
      </dgm:t>
    </dgm:pt>
    <dgm:pt modelId="{CF2DC7A5-498E-418E-A547-FEA6BDFC8DD4}">
      <dgm:prSet/>
      <dgm:spPr/>
      <dgm:t>
        <a:bodyPr/>
        <a:lstStyle/>
        <a:p>
          <a:endParaRPr lang="es-CO"/>
        </a:p>
      </dgm:t>
    </dgm:pt>
    <dgm:pt modelId="{D29443DC-5550-4081-8E4B-9800D1471B31}" type="parTrans" cxnId="{90858638-29B4-499C-AD59-E99A3CC371D6}">
      <dgm:prSet/>
      <dgm:spPr/>
      <dgm:t>
        <a:bodyPr/>
        <a:lstStyle/>
        <a:p>
          <a:endParaRPr lang="es-CO"/>
        </a:p>
      </dgm:t>
    </dgm:pt>
    <dgm:pt modelId="{72A7C877-A194-46DB-9B5C-4D9573148619}" type="sibTrans" cxnId="{90858638-29B4-499C-AD59-E99A3CC371D6}">
      <dgm:prSet/>
      <dgm:spPr/>
      <dgm:t>
        <a:bodyPr/>
        <a:lstStyle/>
        <a:p>
          <a:endParaRPr lang="es-CO"/>
        </a:p>
      </dgm:t>
    </dgm:pt>
    <dgm:pt modelId="{48545D7F-2850-4329-BAD4-AAD71FF0FC1D}">
      <dgm:prSet/>
      <dgm:spPr/>
      <dgm:t>
        <a:bodyPr/>
        <a:lstStyle/>
        <a:p>
          <a:endParaRPr lang="es-CO"/>
        </a:p>
      </dgm:t>
    </dgm:pt>
    <dgm:pt modelId="{8D4B4BFD-1B6A-400F-8156-9C1D13B7F67D}" type="parTrans" cxnId="{4D321A98-BA04-428A-B731-8556EFA35D91}">
      <dgm:prSet/>
      <dgm:spPr/>
      <dgm:t>
        <a:bodyPr/>
        <a:lstStyle/>
        <a:p>
          <a:endParaRPr lang="es-CO"/>
        </a:p>
      </dgm:t>
    </dgm:pt>
    <dgm:pt modelId="{4A4CF42B-6C8A-4E63-BC29-D6E254E12D53}" type="sibTrans" cxnId="{4D321A98-BA04-428A-B731-8556EFA35D91}">
      <dgm:prSet/>
      <dgm:spPr/>
      <dgm:t>
        <a:bodyPr/>
        <a:lstStyle/>
        <a:p>
          <a:endParaRPr lang="es-CO"/>
        </a:p>
      </dgm:t>
    </dgm:pt>
    <dgm:pt modelId="{4E96A21D-B878-46A8-B37F-7A91F05FE8F2}">
      <dgm:prSet/>
      <dgm:spPr/>
      <dgm:t>
        <a:bodyPr/>
        <a:lstStyle/>
        <a:p>
          <a:endParaRPr lang="es-CO"/>
        </a:p>
      </dgm:t>
    </dgm:pt>
    <dgm:pt modelId="{02D5B6FC-2772-4B6E-B22C-9C3ADCC729DC}" type="parTrans" cxnId="{9B93D838-2BEC-4265-A156-7E3B3F700551}">
      <dgm:prSet/>
      <dgm:spPr/>
      <dgm:t>
        <a:bodyPr/>
        <a:lstStyle/>
        <a:p>
          <a:endParaRPr lang="es-CO"/>
        </a:p>
      </dgm:t>
    </dgm:pt>
    <dgm:pt modelId="{FF0F2484-5B6A-492F-949C-8C4CB19E9F3B}" type="sibTrans" cxnId="{9B93D838-2BEC-4265-A156-7E3B3F700551}">
      <dgm:prSet/>
      <dgm:spPr/>
      <dgm:t>
        <a:bodyPr/>
        <a:lstStyle/>
        <a:p>
          <a:endParaRPr lang="es-CO"/>
        </a:p>
      </dgm:t>
    </dgm:pt>
    <dgm:pt modelId="{12E3155F-22E2-4378-BFAE-0E2949025D9A}">
      <dgm:prSet/>
      <dgm:spPr/>
      <dgm:t>
        <a:bodyPr/>
        <a:lstStyle/>
        <a:p>
          <a:endParaRPr lang="es-CO"/>
        </a:p>
      </dgm:t>
    </dgm:pt>
    <dgm:pt modelId="{0795D98B-FC04-45AF-9EBB-3C794F01CCD9}" type="parTrans" cxnId="{AFE139D8-3C37-450F-91D0-D4A8F5152529}">
      <dgm:prSet/>
      <dgm:spPr/>
      <dgm:t>
        <a:bodyPr/>
        <a:lstStyle/>
        <a:p>
          <a:endParaRPr lang="es-CO"/>
        </a:p>
      </dgm:t>
    </dgm:pt>
    <dgm:pt modelId="{90BCBF59-FEB8-4898-B40A-1E6D8A0C7CBE}" type="sibTrans" cxnId="{AFE139D8-3C37-450F-91D0-D4A8F5152529}">
      <dgm:prSet/>
      <dgm:spPr/>
      <dgm:t>
        <a:bodyPr/>
        <a:lstStyle/>
        <a:p>
          <a:endParaRPr lang="es-CO"/>
        </a:p>
      </dgm:t>
    </dgm:pt>
    <dgm:pt modelId="{79BDE597-FF7C-4713-89CC-A90A61E58FF7}">
      <dgm:prSet/>
      <dgm:spPr/>
      <dgm:t>
        <a:bodyPr/>
        <a:lstStyle/>
        <a:p>
          <a:endParaRPr lang="es-CO"/>
        </a:p>
      </dgm:t>
    </dgm:pt>
    <dgm:pt modelId="{034F4511-1F65-4FA2-9AD1-570E3E981055}" type="parTrans" cxnId="{D8B8C1DD-B470-4FA2-B9FE-823612DA9074}">
      <dgm:prSet/>
      <dgm:spPr/>
      <dgm:t>
        <a:bodyPr/>
        <a:lstStyle/>
        <a:p>
          <a:endParaRPr lang="es-CO"/>
        </a:p>
      </dgm:t>
    </dgm:pt>
    <dgm:pt modelId="{366433CF-7B88-4912-9209-0F570DD5542E}" type="sibTrans" cxnId="{D8B8C1DD-B470-4FA2-B9FE-823612DA9074}">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ScaleX="103656" custScaleY="99859"/>
      <dgm:spPr/>
    </dgm:pt>
    <dgm:pt modelId="{A1513837-E411-4BA6-8DCC-08AFF7121711}" type="pres">
      <dgm:prSet presAssocID="{38569EE4-3798-4153-A69F-E153E1459A3A}" presName="ParentText1" presStyleLbl="revTx" presStyleIdx="0" presStyleCnt="2" custScaleX="100288" custScaleY="101634" custLinFactNeighborX="-732" custLinFactNeighborY="-76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custLinFactNeighborX="-1739" custLinFactNeighborY="5741"/>
      <dgm:spPr/>
    </dgm:pt>
    <dgm:pt modelId="{BB7901B6-5FC9-4B10-B08B-8AF842657DA1}" type="pres">
      <dgm:prSet presAssocID="{38569EE4-3798-4153-A69F-E153E1459A3A}" presName="Minus" presStyleLbl="alignNode1" presStyleIdx="1" presStyleCnt="2" custLinFactNeighborX="-1141" custLinFactNeighborY="-13830"/>
      <dgm:spPr/>
    </dgm:pt>
    <dgm:pt modelId="{6F106D24-8916-44F1-94DF-1B6FCC25CFD8}" type="pres">
      <dgm:prSet presAssocID="{38569EE4-3798-4153-A69F-E153E1459A3A}" presName="Divider" presStyleLbl="parChTrans1D1" presStyleIdx="0" presStyleCnt="1"/>
      <dgm:spPr/>
    </dgm:pt>
  </dgm:ptLst>
  <dgm:cxnLst>
    <dgm:cxn modelId="{63F2C014-4880-499B-92CF-80178E52C614}" srcId="{38569EE4-3798-4153-A69F-E153E1459A3A}" destId="{56A1F70B-C3F3-4FE2-9C92-DFAD568F47E5}" srcOrd="2" destOrd="0" parTransId="{187EF5BF-EACB-4097-8008-AE13834FE136}" sibTransId="{89318678-6044-4116-9190-21FFB0CFC55C}"/>
    <dgm:cxn modelId="{90858638-29B4-499C-AD59-E99A3CC371D6}" srcId="{38569EE4-3798-4153-A69F-E153E1459A3A}" destId="{CF2DC7A5-498E-418E-A547-FEA6BDFC8DD4}" srcOrd="3" destOrd="0" parTransId="{D29443DC-5550-4081-8E4B-9800D1471B31}" sibTransId="{72A7C877-A194-46DB-9B5C-4D9573148619}"/>
    <dgm:cxn modelId="{9B93D838-2BEC-4265-A156-7E3B3F700551}" srcId="{38569EE4-3798-4153-A69F-E153E1459A3A}" destId="{4E96A21D-B878-46A8-B37F-7A91F05FE8F2}" srcOrd="5" destOrd="0" parTransId="{02D5B6FC-2772-4B6E-B22C-9C3ADCC729DC}" sibTransId="{FF0F2484-5B6A-492F-949C-8C4CB19E9F3B}"/>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4D321A98-BA04-428A-B731-8556EFA35D91}" srcId="{38569EE4-3798-4153-A69F-E153E1459A3A}" destId="{48545D7F-2850-4329-BAD4-AAD71FF0FC1D}" srcOrd="4" destOrd="0" parTransId="{8D4B4BFD-1B6A-400F-8156-9C1D13B7F67D}" sibTransId="{4A4CF42B-6C8A-4E63-BC29-D6E254E12D53}"/>
    <dgm:cxn modelId="{5B753DB0-0B40-43D3-970D-D48E4EFC2192}" type="presOf" srcId="{0FB5D02D-DBD9-4C18-9967-4B465408A010}" destId="{A1513837-E411-4BA6-8DCC-08AFF7121711}" srcOrd="0" destOrd="0" presId="urn:microsoft.com/office/officeart/2009/3/layout/PlusandMinus"/>
    <dgm:cxn modelId="{AFE139D8-3C37-450F-91D0-D4A8F5152529}" srcId="{38569EE4-3798-4153-A69F-E153E1459A3A}" destId="{12E3155F-22E2-4378-BFAE-0E2949025D9A}" srcOrd="6" destOrd="0" parTransId="{0795D98B-FC04-45AF-9EBB-3C794F01CCD9}" sibTransId="{90BCBF59-FEB8-4898-B40A-1E6D8A0C7CBE}"/>
    <dgm:cxn modelId="{D8B8C1DD-B470-4FA2-B9FE-823612DA9074}" srcId="{38569EE4-3798-4153-A69F-E153E1459A3A}" destId="{79BDE597-FF7C-4713-89CC-A90A61E58FF7}" srcOrd="7" destOrd="0" parTransId="{034F4511-1F65-4FA2-9AD1-570E3E981055}" sibTransId="{366433CF-7B88-4912-9209-0F570DD5542E}"/>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Elegir el perfil de usuario</a:t>
          </a:r>
        </a:p>
        <a:p>
          <a:r>
            <a:rPr lang="es-CO" sz="1400" dirty="0"/>
            <a:t>Ingresar usuario</a:t>
          </a:r>
        </a:p>
        <a:p>
          <a:r>
            <a:rPr lang="es-CO" sz="1400" dirty="0"/>
            <a:t>Ingresar contraseña</a:t>
          </a:r>
        </a:p>
        <a:p>
          <a:r>
            <a:rPr lang="es-CO" sz="1400" dirty="0"/>
            <a:t>Autenticar las credenciales</a:t>
          </a:r>
        </a:p>
        <a:p>
          <a:r>
            <a:rPr lang="es-CO" sz="1400" dirty="0"/>
            <a:t>Consultar catalogo de productos y precios</a:t>
          </a:r>
        </a:p>
        <a:p>
          <a:r>
            <a:rPr lang="es-CO" sz="1400" dirty="0"/>
            <a:t>Generar reportes de inicio de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hacer compras de productos</a:t>
          </a:r>
        </a:p>
        <a:p>
          <a:r>
            <a:rPr lang="es-CO" sz="1400" dirty="0"/>
            <a:t>No permitirá hacer pagos de los productos</a:t>
          </a:r>
        </a:p>
        <a:p>
          <a:r>
            <a:rPr lang="es-CO" sz="1400" dirty="0"/>
            <a:t>No permitirá la interacción con los proveedores</a:t>
          </a:r>
        </a:p>
        <a:p>
          <a:r>
            <a:rPr lang="es-CO" sz="1400" dirty="0"/>
            <a:t>No permitirá gestionar devoluciones o cambios de los productos en mal estado</a:t>
          </a:r>
        </a:p>
        <a:p>
          <a:endParaRPr lang="es-CO" sz="1400" dirty="0"/>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X="96499" custScaleY="93283"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pPr algn="l"/>
          <a:r>
            <a:rPr lang="es-CO" sz="1400" dirty="0"/>
            <a:t>Ingresar productos</a:t>
          </a:r>
        </a:p>
        <a:p>
          <a:pPr algn="l"/>
          <a:r>
            <a:rPr lang="es-CO" sz="1400" dirty="0"/>
            <a:t>Modificar productos</a:t>
          </a:r>
        </a:p>
        <a:p>
          <a:pPr algn="l"/>
          <a:r>
            <a:rPr lang="es-CO" sz="1400" dirty="0"/>
            <a:t>Eliminar productos</a:t>
          </a:r>
        </a:p>
        <a:p>
          <a:pPr algn="l"/>
          <a:r>
            <a:rPr lang="es-CO" sz="1400" dirty="0"/>
            <a:t>Consultar productos</a:t>
          </a:r>
        </a:p>
        <a:p>
          <a:pPr algn="l"/>
          <a:r>
            <a:rPr lang="es-CO" sz="1400" dirty="0"/>
            <a:t>Desactivar productos</a:t>
          </a:r>
        </a:p>
        <a:p>
          <a:pPr algn="l"/>
          <a:r>
            <a:rPr lang="es-CO" sz="1400" dirty="0"/>
            <a:t>Generar reportes de productos y precios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ubicar los productos en lugares específicos dentro del negocio</a:t>
          </a:r>
        </a:p>
        <a:p>
          <a:r>
            <a:rPr lang="es-CO" sz="1400" dirty="0"/>
            <a:t>No permitirá registrar todos los productos por marcas</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Y="7985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Mostrar catálogo</a:t>
          </a:r>
        </a:p>
        <a:p>
          <a:r>
            <a:rPr lang="es-CO" sz="1400" dirty="0"/>
            <a:t>Crear ventas</a:t>
          </a:r>
        </a:p>
        <a:p>
          <a:r>
            <a:rPr lang="es-CO" sz="1400" dirty="0"/>
            <a:t>Registrar ventas</a:t>
          </a:r>
        </a:p>
        <a:p>
          <a:r>
            <a:rPr lang="es-CO" sz="1400" dirty="0"/>
            <a:t>Modificar ventas</a:t>
          </a:r>
        </a:p>
        <a:p>
          <a:r>
            <a:rPr lang="es-CO" sz="1400" dirty="0"/>
            <a:t>Cancelar ventas</a:t>
          </a:r>
        </a:p>
        <a:p>
          <a:r>
            <a:rPr lang="es-CO" sz="1400" dirty="0"/>
            <a:t>Generar facturas</a:t>
          </a:r>
        </a:p>
        <a:p>
          <a:r>
            <a:rPr lang="es-CO" sz="1400" dirty="0"/>
            <a:t>Crear reportes de ventas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generar soportes diferentes a las facturas de venta</a:t>
          </a:r>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LinFactNeighborY="-1316"/>
      <dgm:spPr/>
    </dgm:pt>
    <dgm:pt modelId="{A1513837-E411-4BA6-8DCC-08AFF7121711}" type="pres">
      <dgm:prSet presAssocID="{38569EE4-3798-4153-A69F-E153E1459A3A}" presName="ParentText1" presStyleLbl="revTx" presStyleIdx="0" presStyleCnt="2" custScaleY="79615"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09179" y="940769"/>
          <a:ext cx="4980014" cy="247936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21038" y="1195705"/>
          <a:ext cx="2237418" cy="215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usuarios</a:t>
          </a:r>
        </a:p>
        <a:p>
          <a:pPr marL="0" lvl="0" indent="0" algn="l" defTabSz="622300">
            <a:lnSpc>
              <a:spcPct val="90000"/>
            </a:lnSpc>
            <a:spcBef>
              <a:spcPct val="0"/>
            </a:spcBef>
            <a:spcAft>
              <a:spcPct val="35000"/>
            </a:spcAft>
            <a:buNone/>
          </a:pPr>
          <a:r>
            <a:rPr lang="es-CO" sz="1400" kern="1200" dirty="0"/>
            <a:t>Modificar usuarios</a:t>
          </a:r>
        </a:p>
        <a:p>
          <a:pPr marL="0" lvl="0" indent="0" algn="l" defTabSz="622300">
            <a:lnSpc>
              <a:spcPct val="90000"/>
            </a:lnSpc>
            <a:spcBef>
              <a:spcPct val="0"/>
            </a:spcBef>
            <a:spcAft>
              <a:spcPct val="35000"/>
            </a:spcAft>
            <a:buNone/>
          </a:pPr>
          <a:r>
            <a:rPr lang="es-CO" sz="1400" kern="1200" dirty="0"/>
            <a:t>Eliminar usuarios</a:t>
          </a:r>
        </a:p>
        <a:p>
          <a:pPr marL="0" lvl="0" indent="0" algn="l" defTabSz="622300">
            <a:lnSpc>
              <a:spcPct val="90000"/>
            </a:lnSpc>
            <a:spcBef>
              <a:spcPct val="0"/>
            </a:spcBef>
            <a:spcAft>
              <a:spcPct val="35000"/>
            </a:spcAft>
            <a:buNone/>
          </a:pPr>
          <a:r>
            <a:rPr lang="es-CO" sz="1400" kern="1200" dirty="0"/>
            <a:t>Consultar usuarios</a:t>
          </a:r>
        </a:p>
        <a:p>
          <a:pPr marL="0" lvl="0" indent="0" algn="l" defTabSz="622300">
            <a:lnSpc>
              <a:spcPct val="90000"/>
            </a:lnSpc>
            <a:spcBef>
              <a:spcPct val="0"/>
            </a:spcBef>
            <a:spcAft>
              <a:spcPct val="35000"/>
            </a:spcAft>
            <a:buNone/>
          </a:pPr>
          <a:r>
            <a:rPr lang="es-CO" sz="1400" kern="1200" dirty="0"/>
            <a:t>Reemplazar usuarios</a:t>
          </a:r>
        </a:p>
        <a:p>
          <a:pPr marL="0" lvl="0" indent="0" algn="l" defTabSz="622300">
            <a:lnSpc>
              <a:spcPct val="90000"/>
            </a:lnSpc>
            <a:spcBef>
              <a:spcPct val="0"/>
            </a:spcBef>
            <a:spcAft>
              <a:spcPct val="35000"/>
            </a:spcAft>
            <a:buNone/>
          </a:pPr>
          <a:r>
            <a:rPr lang="es-CO" sz="1400" kern="1200" dirty="0"/>
            <a:t>Crear/Editar perfiles</a:t>
          </a:r>
        </a:p>
        <a:p>
          <a:pPr marL="0" lvl="0" indent="0" algn="l" defTabSz="622300">
            <a:lnSpc>
              <a:spcPct val="90000"/>
            </a:lnSpc>
            <a:spcBef>
              <a:spcPct val="0"/>
            </a:spcBef>
            <a:spcAft>
              <a:spcPct val="35000"/>
            </a:spcAft>
            <a:buNone/>
          </a:pPr>
          <a:r>
            <a:rPr lang="es-CO" sz="1400" kern="1200" dirty="0"/>
            <a:t>Generar reportes de usuarios</a:t>
          </a:r>
        </a:p>
        <a:p>
          <a:pPr marL="0" lvl="0" indent="0" algn="l" defTabSz="622300">
            <a:lnSpc>
              <a:spcPct val="90000"/>
            </a:lnSpc>
            <a:spcBef>
              <a:spcPct val="0"/>
            </a:spcBef>
            <a:spcAft>
              <a:spcPct val="35000"/>
            </a:spcAft>
            <a:buNone/>
          </a:pPr>
          <a:r>
            <a:rPr lang="es-CO" sz="1400" kern="1200" dirty="0"/>
            <a:t>Iniciar sesión/cerrar sesión</a:t>
          </a:r>
        </a:p>
      </dsp:txBody>
      <dsp:txXfrm>
        <a:off x="621038" y="1195705"/>
        <a:ext cx="2237418" cy="2158770"/>
      </dsp:txXfrm>
    </dsp:sp>
    <dsp:sp modelId="{5CC55703-9F56-48E0-8AE3-8CFC4040AE6B}">
      <dsp:nvSpPr>
        <dsp:cNvPr id="0" name=""/>
        <dsp:cNvSpPr/>
      </dsp:nvSpPr>
      <dsp:spPr>
        <a:xfrm>
          <a:off x="2921276" y="1229393"/>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solicitará confirmación de registro por canales externos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enviará información de ninguna índole a los usuarios registrados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solicitará credenciales de autenticación diferentes al usuario y la contraseña</a:t>
          </a:r>
        </a:p>
      </dsp:txBody>
      <dsp:txXfrm>
        <a:off x="2921276" y="1229393"/>
        <a:ext cx="2230993" cy="2124062"/>
      </dsp:txXfrm>
    </dsp:sp>
    <dsp:sp modelId="{1AAAFC22-5AE8-47CF-A87D-D8BF17DCCC40}">
      <dsp:nvSpPr>
        <dsp:cNvPr id="0" name=""/>
        <dsp:cNvSpPr/>
      </dsp:nvSpPr>
      <dsp:spPr>
        <a:xfrm>
          <a:off x="0" y="496038"/>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28617" y="737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935"/>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79635" y="1218184"/>
          <a:ext cx="2152886" cy="198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Elegir el perfil de usuario</a:t>
          </a:r>
        </a:p>
        <a:p>
          <a:pPr marL="0" lvl="0" indent="0" algn="l" defTabSz="622300">
            <a:lnSpc>
              <a:spcPct val="90000"/>
            </a:lnSpc>
            <a:spcBef>
              <a:spcPct val="0"/>
            </a:spcBef>
            <a:spcAft>
              <a:spcPct val="35000"/>
            </a:spcAft>
            <a:buNone/>
          </a:pPr>
          <a:r>
            <a:rPr lang="es-CO" sz="1400" kern="1200" dirty="0"/>
            <a:t>Ingresar usuario</a:t>
          </a:r>
        </a:p>
        <a:p>
          <a:pPr marL="0" lvl="0" indent="0" algn="l" defTabSz="622300">
            <a:lnSpc>
              <a:spcPct val="90000"/>
            </a:lnSpc>
            <a:spcBef>
              <a:spcPct val="0"/>
            </a:spcBef>
            <a:spcAft>
              <a:spcPct val="35000"/>
            </a:spcAft>
            <a:buNone/>
          </a:pPr>
          <a:r>
            <a:rPr lang="es-CO" sz="1400" kern="1200" dirty="0"/>
            <a:t>Ingresar contraseña</a:t>
          </a:r>
        </a:p>
        <a:p>
          <a:pPr marL="0" lvl="0" indent="0" algn="l" defTabSz="622300">
            <a:lnSpc>
              <a:spcPct val="90000"/>
            </a:lnSpc>
            <a:spcBef>
              <a:spcPct val="0"/>
            </a:spcBef>
            <a:spcAft>
              <a:spcPct val="35000"/>
            </a:spcAft>
            <a:buNone/>
          </a:pPr>
          <a:r>
            <a:rPr lang="es-CO" sz="1400" kern="1200" dirty="0"/>
            <a:t>Autenticar las credenciales</a:t>
          </a:r>
        </a:p>
        <a:p>
          <a:pPr marL="0" lvl="0" indent="0" algn="l" defTabSz="622300">
            <a:lnSpc>
              <a:spcPct val="90000"/>
            </a:lnSpc>
            <a:spcBef>
              <a:spcPct val="0"/>
            </a:spcBef>
            <a:spcAft>
              <a:spcPct val="35000"/>
            </a:spcAft>
            <a:buNone/>
          </a:pPr>
          <a:r>
            <a:rPr lang="es-CO" sz="1400" kern="1200" dirty="0"/>
            <a:t>Consultar catalogo de productos y precios</a:t>
          </a:r>
        </a:p>
        <a:p>
          <a:pPr marL="0" lvl="0" indent="0" algn="l" defTabSz="622300">
            <a:lnSpc>
              <a:spcPct val="90000"/>
            </a:lnSpc>
            <a:spcBef>
              <a:spcPct val="0"/>
            </a:spcBef>
            <a:spcAft>
              <a:spcPct val="35000"/>
            </a:spcAft>
            <a:buNone/>
          </a:pPr>
          <a:r>
            <a:rPr lang="es-CO" sz="1400" kern="1200" dirty="0"/>
            <a:t>Generar reportes de inicio de sesión</a:t>
          </a:r>
        </a:p>
      </dsp:txBody>
      <dsp:txXfrm>
        <a:off x="679635" y="1218184"/>
        <a:ext cx="2152886" cy="1981389"/>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hacer compras de productos</a:t>
          </a:r>
        </a:p>
        <a:p>
          <a:pPr marL="0" lvl="0" indent="0" algn="l" defTabSz="622300">
            <a:lnSpc>
              <a:spcPct val="90000"/>
            </a:lnSpc>
            <a:spcBef>
              <a:spcPct val="0"/>
            </a:spcBef>
            <a:spcAft>
              <a:spcPct val="35000"/>
            </a:spcAft>
            <a:buNone/>
          </a:pPr>
          <a:r>
            <a:rPr lang="es-CO" sz="1400" kern="1200" dirty="0"/>
            <a:t>No permitirá hacer pagos de los productos</a:t>
          </a:r>
        </a:p>
        <a:p>
          <a:pPr marL="0" lvl="0" indent="0" algn="l" defTabSz="622300">
            <a:lnSpc>
              <a:spcPct val="90000"/>
            </a:lnSpc>
            <a:spcBef>
              <a:spcPct val="0"/>
            </a:spcBef>
            <a:spcAft>
              <a:spcPct val="35000"/>
            </a:spcAft>
            <a:buNone/>
          </a:pPr>
          <a:r>
            <a:rPr lang="es-CO" sz="1400" kern="1200" dirty="0"/>
            <a:t>No permitirá la interacción con los proveedores</a:t>
          </a:r>
        </a:p>
        <a:p>
          <a:pPr marL="0" lvl="0" indent="0" algn="l" defTabSz="622300">
            <a:lnSpc>
              <a:spcPct val="90000"/>
            </a:lnSpc>
            <a:spcBef>
              <a:spcPct val="0"/>
            </a:spcBef>
            <a:spcAft>
              <a:spcPct val="35000"/>
            </a:spcAft>
            <a:buNone/>
          </a:pPr>
          <a:r>
            <a:rPr lang="es-CO" sz="1400" kern="1200" dirty="0"/>
            <a:t>No permitirá gestionar devoluciones o cambios de los productos en mal estado</a:t>
          </a:r>
        </a:p>
        <a:p>
          <a:pPr marL="0" lvl="0" indent="0" algn="l" defTabSz="622300">
            <a:lnSpc>
              <a:spcPct val="90000"/>
            </a:lnSpc>
            <a:spcBef>
              <a:spcPct val="0"/>
            </a:spcBef>
            <a:spcAft>
              <a:spcPct val="35000"/>
            </a:spcAft>
            <a:buNone/>
          </a:pPr>
          <a:endParaRPr lang="es-CO" sz="1400" kern="1200" dirty="0"/>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442421"/>
          <a:ext cx="2230993" cy="169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productos</a:t>
          </a:r>
        </a:p>
        <a:p>
          <a:pPr marL="0" lvl="0" indent="0" algn="l" defTabSz="622300">
            <a:lnSpc>
              <a:spcPct val="90000"/>
            </a:lnSpc>
            <a:spcBef>
              <a:spcPct val="0"/>
            </a:spcBef>
            <a:spcAft>
              <a:spcPct val="35000"/>
            </a:spcAft>
            <a:buNone/>
          </a:pPr>
          <a:r>
            <a:rPr lang="es-CO" sz="1400" kern="1200" dirty="0"/>
            <a:t>Modificar productos</a:t>
          </a:r>
        </a:p>
        <a:p>
          <a:pPr marL="0" lvl="0" indent="0" algn="l" defTabSz="622300">
            <a:lnSpc>
              <a:spcPct val="90000"/>
            </a:lnSpc>
            <a:spcBef>
              <a:spcPct val="0"/>
            </a:spcBef>
            <a:spcAft>
              <a:spcPct val="35000"/>
            </a:spcAft>
            <a:buNone/>
          </a:pPr>
          <a:r>
            <a:rPr lang="es-CO" sz="1400" kern="1200" dirty="0"/>
            <a:t>Eliminar productos</a:t>
          </a:r>
        </a:p>
        <a:p>
          <a:pPr marL="0" lvl="0" indent="0" algn="l" defTabSz="622300">
            <a:lnSpc>
              <a:spcPct val="90000"/>
            </a:lnSpc>
            <a:spcBef>
              <a:spcPct val="0"/>
            </a:spcBef>
            <a:spcAft>
              <a:spcPct val="35000"/>
            </a:spcAft>
            <a:buNone/>
          </a:pPr>
          <a:r>
            <a:rPr lang="es-CO" sz="1400" kern="1200" dirty="0"/>
            <a:t>Consultar productos</a:t>
          </a:r>
        </a:p>
        <a:p>
          <a:pPr marL="0" lvl="0" indent="0" algn="l" defTabSz="622300">
            <a:lnSpc>
              <a:spcPct val="90000"/>
            </a:lnSpc>
            <a:spcBef>
              <a:spcPct val="0"/>
            </a:spcBef>
            <a:spcAft>
              <a:spcPct val="35000"/>
            </a:spcAft>
            <a:buNone/>
          </a:pPr>
          <a:r>
            <a:rPr lang="es-CO" sz="1400" kern="1200" dirty="0"/>
            <a:t>Desactivar productos</a:t>
          </a:r>
        </a:p>
        <a:p>
          <a:pPr marL="0" lvl="0" indent="0" algn="l" defTabSz="622300">
            <a:lnSpc>
              <a:spcPct val="90000"/>
            </a:lnSpc>
            <a:spcBef>
              <a:spcPct val="0"/>
            </a:spcBef>
            <a:spcAft>
              <a:spcPct val="35000"/>
            </a:spcAft>
            <a:buNone/>
          </a:pPr>
          <a:r>
            <a:rPr lang="es-CO" sz="1400" kern="1200" dirty="0"/>
            <a:t>Generar reportes de productos y precios</a:t>
          </a:r>
        </a:p>
      </dsp:txBody>
      <dsp:txXfrm>
        <a:off x="640582" y="1442421"/>
        <a:ext cx="2230993" cy="1696255"/>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ubicar los productos en lugares específicos dentro del negocio</a:t>
          </a:r>
        </a:p>
        <a:p>
          <a:pPr marL="0" lvl="0" indent="0" algn="l" defTabSz="622300">
            <a:lnSpc>
              <a:spcPct val="90000"/>
            </a:lnSpc>
            <a:spcBef>
              <a:spcPct val="0"/>
            </a:spcBef>
            <a:spcAft>
              <a:spcPct val="35000"/>
            </a:spcAft>
            <a:buNone/>
          </a:pPr>
          <a:r>
            <a:rPr lang="es-CO" sz="1400" kern="1200" dirty="0"/>
            <a:t>No permitirá registrar todos los productos por marcas</a:t>
          </a:r>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05469"/>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363343"/>
          <a:ext cx="2230993" cy="1691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Mostrar catálogo</a:t>
          </a:r>
        </a:p>
        <a:p>
          <a:pPr marL="0" lvl="0" indent="0" algn="l" defTabSz="622300">
            <a:lnSpc>
              <a:spcPct val="90000"/>
            </a:lnSpc>
            <a:spcBef>
              <a:spcPct val="0"/>
            </a:spcBef>
            <a:spcAft>
              <a:spcPct val="35000"/>
            </a:spcAft>
            <a:buNone/>
          </a:pPr>
          <a:r>
            <a:rPr lang="es-CO" sz="1400" kern="1200" dirty="0"/>
            <a:t>Crear ventas</a:t>
          </a:r>
        </a:p>
        <a:p>
          <a:pPr marL="0" lvl="0" indent="0" algn="l" defTabSz="622300">
            <a:lnSpc>
              <a:spcPct val="90000"/>
            </a:lnSpc>
            <a:spcBef>
              <a:spcPct val="0"/>
            </a:spcBef>
            <a:spcAft>
              <a:spcPct val="35000"/>
            </a:spcAft>
            <a:buNone/>
          </a:pPr>
          <a:r>
            <a:rPr lang="es-CO" sz="1400" kern="1200" dirty="0"/>
            <a:t>Registrar ventas</a:t>
          </a:r>
        </a:p>
        <a:p>
          <a:pPr marL="0" lvl="0" indent="0" algn="l" defTabSz="622300">
            <a:lnSpc>
              <a:spcPct val="90000"/>
            </a:lnSpc>
            <a:spcBef>
              <a:spcPct val="0"/>
            </a:spcBef>
            <a:spcAft>
              <a:spcPct val="35000"/>
            </a:spcAft>
            <a:buNone/>
          </a:pPr>
          <a:r>
            <a:rPr lang="es-CO" sz="1400" kern="1200" dirty="0"/>
            <a:t>Modificar ventas</a:t>
          </a:r>
        </a:p>
        <a:p>
          <a:pPr marL="0" lvl="0" indent="0" algn="l" defTabSz="622300">
            <a:lnSpc>
              <a:spcPct val="90000"/>
            </a:lnSpc>
            <a:spcBef>
              <a:spcPct val="0"/>
            </a:spcBef>
            <a:spcAft>
              <a:spcPct val="35000"/>
            </a:spcAft>
            <a:buNone/>
          </a:pPr>
          <a:r>
            <a:rPr lang="es-CO" sz="1400" kern="1200" dirty="0"/>
            <a:t>Cancelar ventas</a:t>
          </a:r>
        </a:p>
        <a:p>
          <a:pPr marL="0" lvl="0" indent="0" algn="l" defTabSz="622300">
            <a:lnSpc>
              <a:spcPct val="90000"/>
            </a:lnSpc>
            <a:spcBef>
              <a:spcPct val="0"/>
            </a:spcBef>
            <a:spcAft>
              <a:spcPct val="35000"/>
            </a:spcAft>
            <a:buNone/>
          </a:pPr>
          <a:r>
            <a:rPr lang="es-CO" sz="1400" kern="1200" dirty="0"/>
            <a:t>Generar facturas</a:t>
          </a:r>
        </a:p>
        <a:p>
          <a:pPr marL="0" lvl="0" indent="0" algn="l" defTabSz="622300">
            <a:lnSpc>
              <a:spcPct val="90000"/>
            </a:lnSpc>
            <a:spcBef>
              <a:spcPct val="0"/>
            </a:spcBef>
            <a:spcAft>
              <a:spcPct val="35000"/>
            </a:spcAft>
            <a:buNone/>
          </a:pPr>
          <a:r>
            <a:rPr lang="es-CO" sz="1400" kern="1200" dirty="0"/>
            <a:t>Crear reportes de ventas</a:t>
          </a:r>
        </a:p>
      </dsp:txBody>
      <dsp:txXfrm>
        <a:off x="640582" y="1363343"/>
        <a:ext cx="2230993" cy="1691072"/>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generar soportes diferentes a las facturas de venta</a:t>
          </a:r>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5/03/2023</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5/03/2023</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dirty="0"/>
          </a:p>
        </p:txBody>
      </p:sp>
    </p:spTree>
    <p:extLst>
      <p:ext uri="{BB962C8B-B14F-4D97-AF65-F5344CB8AC3E}">
        <p14:creationId xmlns:p14="http://schemas.microsoft.com/office/powerpoint/2010/main" val="375562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dirty="0"/>
          </a:p>
        </p:txBody>
      </p:sp>
    </p:spTree>
    <p:extLst>
      <p:ext uri="{BB962C8B-B14F-4D97-AF65-F5344CB8AC3E}">
        <p14:creationId xmlns:p14="http://schemas.microsoft.com/office/powerpoint/2010/main" val="77686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dirty="0"/>
          </a:p>
        </p:txBody>
      </p:sp>
    </p:spTree>
    <p:extLst>
      <p:ext uri="{BB962C8B-B14F-4D97-AF65-F5344CB8AC3E}">
        <p14:creationId xmlns:p14="http://schemas.microsoft.com/office/powerpoint/2010/main" val="46656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dirty="0"/>
          </a:p>
        </p:txBody>
      </p:sp>
    </p:spTree>
    <p:extLst>
      <p:ext uri="{BB962C8B-B14F-4D97-AF65-F5344CB8AC3E}">
        <p14:creationId xmlns:p14="http://schemas.microsoft.com/office/powerpoint/2010/main" val="9741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dirty="0"/>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5/03/2023</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5/03/2023</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QuickStyle" Target="../diagrams/quickStyle1.xml"/><Relationship Id="rId12" Type="http://schemas.openxmlformats.org/officeDocument/2006/relationships/diagramLayout" Target="../diagrams/layout2.xml"/><Relationship Id="rId2" Type="http://schemas.openxmlformats.org/officeDocument/2006/relationships/notesSlide" Target="../notesSlides/notesSlide4.xml"/><Relationship Id="rId16" Type="http://schemas.openxmlformats.org/officeDocument/2006/relationships/image" Target="../media/image23.jpeg"/><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11.jpeg"/><Relationship Id="rId4" Type="http://schemas.openxmlformats.org/officeDocument/2006/relationships/image" Target="../media/image7.png"/><Relationship Id="rId9" Type="http://schemas.microsoft.com/office/2007/relationships/diagramDrawing" Target="../diagrams/drawing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5.xml"/><Relationship Id="rId16"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13.jpeg"/><Relationship Id="rId10" Type="http://schemas.openxmlformats.org/officeDocument/2006/relationships/diagramData" Target="../diagrams/data4.xml"/><Relationship Id="rId4" Type="http://schemas.openxmlformats.org/officeDocument/2006/relationships/image" Target="../media/image7.png"/><Relationship Id="rId9" Type="http://schemas.microsoft.com/office/2007/relationships/diagramDrawing" Target="../diagrams/drawing3.xml"/><Relationship Id="rId14"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24.wmf"/><Relationship Id="rId4" Type="http://schemas.openxmlformats.org/officeDocument/2006/relationships/package" Target="../embeddings/Microsoft_Excel_Worksheet.xlsx"/></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404876"/>
            <a:ext cx="4295035" cy="2585323"/>
          </a:xfrm>
          <a:prstGeom prst="rect">
            <a:avLst/>
          </a:prstGeom>
          <a:noFill/>
        </p:spPr>
        <p:txBody>
          <a:bodyPr wrap="square" rtlCol="0">
            <a:spAutoFit/>
          </a:bodyPr>
          <a:lstStyle/>
          <a:p>
            <a:pPr algn="just"/>
            <a:r>
              <a:rPr lang="es-ES" sz="5400" b="1" dirty="0">
                <a:solidFill>
                  <a:schemeClr val="tx1">
                    <a:lumMod val="75000"/>
                    <a:lumOff val="25000"/>
                  </a:schemeClr>
                </a:solidFill>
                <a:latin typeface="Work Sans" pitchFamily="2" charset="77"/>
              </a:rPr>
              <a:t>Sistema de Información </a:t>
            </a:r>
          </a:p>
          <a:p>
            <a:pPr algn="just"/>
            <a:r>
              <a:rPr lang="es-ES" sz="5400" b="1" dirty="0">
                <a:solidFill>
                  <a:schemeClr val="tx1">
                    <a:lumMod val="75000"/>
                    <a:lumOff val="25000"/>
                  </a:schemeClr>
                </a:solidFill>
                <a:latin typeface="Work Sans" pitchFamily="2" charset="77"/>
              </a:rPr>
              <a:t>C-VIC</a:t>
            </a:r>
            <a:endParaRPr lang="es-ES" sz="4000" b="1" dirty="0">
              <a:solidFill>
                <a:schemeClr val="tx1">
                  <a:lumMod val="75000"/>
                  <a:lumOff val="25000"/>
                </a:schemeClr>
              </a:solidFill>
              <a:latin typeface="Work Sans" pitchFamily="2" charset="77"/>
            </a:endParaRPr>
          </a:p>
        </p:txBody>
      </p:sp>
      <p:pic>
        <p:nvPicPr>
          <p:cNvPr id="2" name="Imagen 1" descr="Imagen que contiene Texto&#10;&#10;Descripción generada automáticamente">
            <a:extLst>
              <a:ext uri="{FF2B5EF4-FFF2-40B4-BE49-F238E27FC236}">
                <a16:creationId xmlns:a16="http://schemas.microsoft.com/office/drawing/2014/main" id="{18C2A3C6-8405-EF21-74E1-28F9CFBD9C19}"/>
              </a:ext>
            </a:extLst>
          </p:cNvPr>
          <p:cNvPicPr>
            <a:picLocks noChangeAspect="1"/>
          </p:cNvPicPr>
          <p:nvPr/>
        </p:nvPicPr>
        <p:blipFill>
          <a:blip r:embed="rId3"/>
          <a:stretch>
            <a:fillRect/>
          </a:stretch>
        </p:blipFill>
        <p:spPr>
          <a:xfrm>
            <a:off x="5667228" y="2194683"/>
            <a:ext cx="2468634" cy="2468634"/>
          </a:xfrm>
          <a:prstGeom prst="rect">
            <a:avLst/>
          </a:prstGeom>
        </p:spPr>
      </p:pic>
      <p:pic>
        <p:nvPicPr>
          <p:cNvPr id="4" name="Imagen 3" descr="Diagrama&#10;&#10;Descripción generada automáticamente">
            <a:extLst>
              <a:ext uri="{FF2B5EF4-FFF2-40B4-BE49-F238E27FC236}">
                <a16:creationId xmlns:a16="http://schemas.microsoft.com/office/drawing/2014/main" id="{97E36561-C5F7-FF98-4CD1-8C0DD36016E1}"/>
              </a:ext>
            </a:extLst>
          </p:cNvPr>
          <p:cNvPicPr>
            <a:picLocks noChangeAspect="1"/>
          </p:cNvPicPr>
          <p:nvPr/>
        </p:nvPicPr>
        <p:blipFill>
          <a:blip r:embed="rId4"/>
          <a:stretch>
            <a:fillRect/>
          </a:stretch>
        </p:blipFill>
        <p:spPr>
          <a:xfrm>
            <a:off x="8370559" y="2194683"/>
            <a:ext cx="2468634" cy="246863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70325" y="1341662"/>
            <a:ext cx="11251350" cy="3454792"/>
          </a:xfrm>
          <a:prstGeom prst="rect">
            <a:avLst/>
          </a:prstGeom>
          <a:noFill/>
        </p:spPr>
        <p:txBody>
          <a:bodyPr wrap="square" rtlCol="0">
            <a:spAutoFit/>
          </a:bodyPr>
          <a:lstStyle/>
          <a:p>
            <a:pPr algn="just"/>
            <a:r>
              <a:rPr lang="es-MX" sz="1600" dirty="0">
                <a:latin typeface="Work Sans Light" pitchFamily="2" charset="77"/>
              </a:rPr>
              <a:t>En </a:t>
            </a:r>
            <a:r>
              <a:rPr lang="es-MX" sz="1600" i="1" dirty="0">
                <a:latin typeface="Work Sans Light" pitchFamily="2" charset="77"/>
              </a:rPr>
              <a:t>Gestión de inicio de sesión </a:t>
            </a:r>
            <a:r>
              <a:rPr lang="es-MX" sz="1600" dirty="0">
                <a:latin typeface="Work Sans Light" pitchFamily="2" charset="77"/>
              </a:rPr>
              <a:t>la administradora y vendedores del establecimiento comercial </a:t>
            </a:r>
            <a:r>
              <a:rPr lang="es-MX" sz="1600" i="1" dirty="0">
                <a:latin typeface="Work Sans Light" pitchFamily="2" charset="77"/>
              </a:rPr>
              <a:t>Insumos Ana </a:t>
            </a:r>
            <a:r>
              <a:rPr lang="es-MX" sz="1600" dirty="0">
                <a:latin typeface="Work Sans Light" pitchFamily="2" charset="77"/>
              </a:rPr>
              <a:t>ingresaran las credenciales para la autenticación de los usuarios que se han registrado y que desean ingresar en el sistema. Este contará con una base de datos de los personas registradas a las cuales se les asignará un usuario y contraseña para loguearse, permitiéndoles acceder a diferentes opciones dependiendo el perfil que desee ingresar. Este proceso permitirá acceder al catalogo de productos de tal forma que puedan hacerse consultas de la información de estos de forma rápida, mejorando los tiempos de solicitud y entrega de los insumos y soportes de compra y venta, así como la gestión de las ventas de forma mas eficiente. </a:t>
            </a:r>
          </a:p>
          <a:p>
            <a:pPr algn="just"/>
            <a:endParaRPr lang="es-MX" sz="1050" dirty="0">
              <a:latin typeface="Work Sans Light" pitchFamily="2" charset="77"/>
            </a:endParaRPr>
          </a:p>
          <a:p>
            <a:pPr algn="just"/>
            <a:r>
              <a:rPr lang="es-MX" sz="1600" dirty="0">
                <a:latin typeface="Work Sans Light" pitchFamily="2" charset="77"/>
              </a:rPr>
              <a:t>La sistematización del inventario para el establecimiento comercial </a:t>
            </a:r>
            <a:r>
              <a:rPr lang="es-MX" sz="1600" i="1" dirty="0">
                <a:latin typeface="Work Sans Light" pitchFamily="2" charset="77"/>
              </a:rPr>
              <a:t>Insumos Ana </a:t>
            </a:r>
            <a:r>
              <a:rPr lang="es-MX" sz="1600" dirty="0">
                <a:latin typeface="Work Sans Light" pitchFamily="2" charset="77"/>
              </a:rPr>
              <a:t>se realizará en el proceso </a:t>
            </a:r>
            <a:r>
              <a:rPr lang="es-MX" sz="1600" i="1" dirty="0">
                <a:latin typeface="Work Sans Light" pitchFamily="2" charset="77"/>
              </a:rPr>
              <a:t>Control de Inventario </a:t>
            </a:r>
            <a:r>
              <a:rPr lang="es-MX" sz="1600" dirty="0">
                <a:latin typeface="Work Sans Light" pitchFamily="2" charset="77"/>
              </a:rPr>
              <a:t>donde, tanto administradora como vendedores, podrán ingresar, modificar, eliminar, consultar y desactivar productos de acuerdo a su stock y existencia. De la misma forma, el sistema permitirá generar un reporte de productos y precios, de modo que se pueda planear con tiempo el proceso de compra de los insumos faltantes. En este sentido, se podrá tener un control sistematizado del movimiento de los productos con el fin de prever la escasez o sobreexistencia de estos y proyectar las acciones pertinentes para cada situación.</a:t>
            </a: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Elipse 10">
            <a:extLst>
              <a:ext uri="{FF2B5EF4-FFF2-40B4-BE49-F238E27FC236}">
                <a16:creationId xmlns:a16="http://schemas.microsoft.com/office/drawing/2014/main" id="{E33FACC4-BF03-08E9-907E-00ECDB80176C}"/>
              </a:ext>
            </a:extLst>
          </p:cNvPr>
          <p:cNvSpPr/>
          <p:nvPr/>
        </p:nvSpPr>
        <p:spPr>
          <a:xfrm>
            <a:off x="7831465" y="5556846"/>
            <a:ext cx="1179436" cy="3637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Productos</a:t>
            </a:r>
          </a:p>
        </p:txBody>
      </p:sp>
      <p:sp>
        <p:nvSpPr>
          <p:cNvPr id="12" name="Elipse 11">
            <a:extLst>
              <a:ext uri="{FF2B5EF4-FFF2-40B4-BE49-F238E27FC236}">
                <a16:creationId xmlns:a16="http://schemas.microsoft.com/office/drawing/2014/main" id="{2583C8DD-380E-005E-49C2-A1E958989F04}"/>
              </a:ext>
            </a:extLst>
          </p:cNvPr>
          <p:cNvSpPr/>
          <p:nvPr/>
        </p:nvSpPr>
        <p:spPr>
          <a:xfrm>
            <a:off x="7831465" y="4853328"/>
            <a:ext cx="1179435"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Ingresar</a:t>
            </a:r>
          </a:p>
        </p:txBody>
      </p:sp>
      <p:sp>
        <p:nvSpPr>
          <p:cNvPr id="13" name="Elipse 12">
            <a:extLst>
              <a:ext uri="{FF2B5EF4-FFF2-40B4-BE49-F238E27FC236}">
                <a16:creationId xmlns:a16="http://schemas.microsoft.com/office/drawing/2014/main" id="{F00301A5-EC76-2344-FE04-B8527F6A8D8A}"/>
              </a:ext>
            </a:extLst>
          </p:cNvPr>
          <p:cNvSpPr/>
          <p:nvPr/>
        </p:nvSpPr>
        <p:spPr>
          <a:xfrm>
            <a:off x="6089595" y="5543446"/>
            <a:ext cx="1389148"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Desactivar</a:t>
            </a:r>
          </a:p>
        </p:txBody>
      </p:sp>
      <p:sp>
        <p:nvSpPr>
          <p:cNvPr id="14" name="Elipse 13">
            <a:extLst>
              <a:ext uri="{FF2B5EF4-FFF2-40B4-BE49-F238E27FC236}">
                <a16:creationId xmlns:a16="http://schemas.microsoft.com/office/drawing/2014/main" id="{F5AF9872-0533-C6EE-A24A-C8AE1E7CAC5A}"/>
              </a:ext>
            </a:extLst>
          </p:cNvPr>
          <p:cNvSpPr/>
          <p:nvPr/>
        </p:nvSpPr>
        <p:spPr>
          <a:xfrm>
            <a:off x="9406580" y="5543446"/>
            <a:ext cx="1370734"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Modificar</a:t>
            </a:r>
          </a:p>
        </p:txBody>
      </p:sp>
      <p:sp>
        <p:nvSpPr>
          <p:cNvPr id="15" name="Elipse 14">
            <a:extLst>
              <a:ext uri="{FF2B5EF4-FFF2-40B4-BE49-F238E27FC236}">
                <a16:creationId xmlns:a16="http://schemas.microsoft.com/office/drawing/2014/main" id="{E5F61DEF-7160-0421-2524-1EA109BA285C}"/>
              </a:ext>
            </a:extLst>
          </p:cNvPr>
          <p:cNvSpPr/>
          <p:nvPr/>
        </p:nvSpPr>
        <p:spPr>
          <a:xfrm>
            <a:off x="7010045" y="6205007"/>
            <a:ext cx="1336283"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Consultar</a:t>
            </a:r>
          </a:p>
        </p:txBody>
      </p:sp>
      <p:sp>
        <p:nvSpPr>
          <p:cNvPr id="16" name="Elipse 15">
            <a:extLst>
              <a:ext uri="{FF2B5EF4-FFF2-40B4-BE49-F238E27FC236}">
                <a16:creationId xmlns:a16="http://schemas.microsoft.com/office/drawing/2014/main" id="{56CD9BCD-76BB-78DE-138C-C9646719BCC0}"/>
              </a:ext>
            </a:extLst>
          </p:cNvPr>
          <p:cNvSpPr/>
          <p:nvPr/>
        </p:nvSpPr>
        <p:spPr>
          <a:xfrm>
            <a:off x="8659243" y="6205007"/>
            <a:ext cx="1179435" cy="378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Eliminar</a:t>
            </a:r>
          </a:p>
        </p:txBody>
      </p:sp>
      <p:cxnSp>
        <p:nvCxnSpPr>
          <p:cNvPr id="17" name="Conector recto de flecha 16">
            <a:extLst>
              <a:ext uri="{FF2B5EF4-FFF2-40B4-BE49-F238E27FC236}">
                <a16:creationId xmlns:a16="http://schemas.microsoft.com/office/drawing/2014/main" id="{97991AC7-4932-8F69-8121-D9CD4753A95D}"/>
              </a:ext>
            </a:extLst>
          </p:cNvPr>
          <p:cNvCxnSpPr>
            <a:cxnSpLocks/>
            <a:stCxn id="11" idx="0"/>
          </p:cNvCxnSpPr>
          <p:nvPr/>
        </p:nvCxnSpPr>
        <p:spPr>
          <a:xfrm flipH="1" flipV="1">
            <a:off x="8421182" y="5243867"/>
            <a:ext cx="1" cy="312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733DE26-EE16-34B9-F5B4-97CEF1246243}"/>
              </a:ext>
            </a:extLst>
          </p:cNvPr>
          <p:cNvCxnSpPr>
            <a:cxnSpLocks/>
          </p:cNvCxnSpPr>
          <p:nvPr/>
        </p:nvCxnSpPr>
        <p:spPr>
          <a:xfrm flipH="1">
            <a:off x="7678187" y="5933985"/>
            <a:ext cx="668141" cy="259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222C207B-E972-3610-C4FB-D2FA9A71EC23}"/>
              </a:ext>
            </a:extLst>
          </p:cNvPr>
          <p:cNvCxnSpPr>
            <a:cxnSpLocks/>
            <a:endCxn id="16" idx="0"/>
          </p:cNvCxnSpPr>
          <p:nvPr/>
        </p:nvCxnSpPr>
        <p:spPr>
          <a:xfrm>
            <a:off x="8559944" y="5920586"/>
            <a:ext cx="689017" cy="2844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BB4978B-DC8E-5BDA-13E2-E623C203A2FE}"/>
              </a:ext>
            </a:extLst>
          </p:cNvPr>
          <p:cNvCxnSpPr>
            <a:cxnSpLocks/>
            <a:stCxn id="11" idx="2"/>
            <a:endCxn id="13" idx="6"/>
          </p:cNvCxnSpPr>
          <p:nvPr/>
        </p:nvCxnSpPr>
        <p:spPr>
          <a:xfrm flipH="1">
            <a:off x="7478743" y="5738716"/>
            <a:ext cx="3527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7F9F511-D9C3-0775-801A-65A6F8FD9AA9}"/>
              </a:ext>
            </a:extLst>
          </p:cNvPr>
          <p:cNvCxnSpPr>
            <a:cxnSpLocks/>
            <a:stCxn id="11" idx="6"/>
            <a:endCxn id="14" idx="2"/>
          </p:cNvCxnSpPr>
          <p:nvPr/>
        </p:nvCxnSpPr>
        <p:spPr>
          <a:xfrm>
            <a:off x="9010901" y="5738716"/>
            <a:ext cx="39567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descr="Captura de pantalla de un celular con texto e imagen&#10;&#10;Descripción generada automáticamente">
            <a:extLst>
              <a:ext uri="{FF2B5EF4-FFF2-40B4-BE49-F238E27FC236}">
                <a16:creationId xmlns:a16="http://schemas.microsoft.com/office/drawing/2014/main" id="{78B9E17F-607D-091F-C20A-2198E21B9D77}"/>
              </a:ext>
            </a:extLst>
          </p:cNvPr>
          <p:cNvPicPr>
            <a:picLocks noChangeAspect="1"/>
          </p:cNvPicPr>
          <p:nvPr/>
        </p:nvPicPr>
        <p:blipFill>
          <a:blip r:embed="rId4"/>
          <a:stretch>
            <a:fillRect/>
          </a:stretch>
        </p:blipFill>
        <p:spPr>
          <a:xfrm>
            <a:off x="1790245" y="4853328"/>
            <a:ext cx="2717800" cy="1810642"/>
          </a:xfrm>
          <a:prstGeom prst="rect">
            <a:avLst/>
          </a:prstGeom>
        </p:spPr>
      </p:pic>
    </p:spTree>
    <p:extLst>
      <p:ext uri="{BB962C8B-B14F-4D97-AF65-F5344CB8AC3E}">
        <p14:creationId xmlns:p14="http://schemas.microsoft.com/office/powerpoint/2010/main" val="351559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56236" y="1504235"/>
            <a:ext cx="11251350" cy="3046988"/>
          </a:xfrm>
          <a:prstGeom prst="rect">
            <a:avLst/>
          </a:prstGeom>
          <a:noFill/>
        </p:spPr>
        <p:txBody>
          <a:bodyPr wrap="square" rtlCol="0">
            <a:spAutoFit/>
          </a:bodyPr>
          <a:lstStyle/>
          <a:p>
            <a:pPr algn="just"/>
            <a:r>
              <a:rPr lang="es-MX" sz="1600" dirty="0">
                <a:latin typeface="Work Sans Light" pitchFamily="2" charset="77"/>
              </a:rPr>
              <a:t>En cuanto al proceso de </a:t>
            </a:r>
            <a:r>
              <a:rPr lang="es-MX" sz="1600" i="1" dirty="0">
                <a:latin typeface="Work Sans Light" pitchFamily="2" charset="77"/>
              </a:rPr>
              <a:t>Atención al cliente </a:t>
            </a:r>
            <a:r>
              <a:rPr lang="es-MX" sz="1600" dirty="0">
                <a:latin typeface="Work Sans Light" pitchFamily="2" charset="77"/>
              </a:rPr>
              <a:t>se procederá a sistematizar y automatizar el procedimiento que se viene realizando manualmente de tal forma que se pueda llevar un control de las ventas, así como del inventario de productos en </a:t>
            </a:r>
            <a:r>
              <a:rPr lang="es-MX" sz="1600" i="1" dirty="0">
                <a:latin typeface="Work Sans Light" pitchFamily="2" charset="77"/>
              </a:rPr>
              <a:t>Insumos Ana. </a:t>
            </a:r>
            <a:r>
              <a:rPr lang="es-MX" sz="1600" dirty="0">
                <a:latin typeface="Work Sans Light" pitchFamily="2" charset="77"/>
              </a:rPr>
              <a:t>Aquí tanto la administradora como los vendedores podrán crear, generar, modificar y cancelar las ventas, así como generar las facturas y los reportes de ventas. Por otro lado, el sistema permitirá verificar la existencia de los productos y consultar aquellos que se encuentran en stock, así como consultar las estadísticas de ventas en diferentes lapsos de tiempos para </a:t>
            </a:r>
            <a:r>
              <a:rPr lang="es-CO" sz="1600" dirty="0">
                <a:latin typeface="Work Sans Light" pitchFamily="2" charset="77"/>
              </a:rPr>
              <a:t>planear las acciones futuras en términos financieros.</a:t>
            </a:r>
            <a:endParaRPr lang="es-MX" sz="1600" dirty="0">
              <a:latin typeface="Work Sans Light" pitchFamily="2" charset="77"/>
            </a:endParaRPr>
          </a:p>
          <a:p>
            <a:pPr algn="just"/>
            <a:endParaRPr lang="es-MX" sz="1600" dirty="0">
              <a:latin typeface="Work Sans Light" pitchFamily="2" charset="77"/>
            </a:endParaRPr>
          </a:p>
          <a:p>
            <a:pPr algn="just"/>
            <a:r>
              <a:rPr lang="es-MX" sz="1600" dirty="0">
                <a:latin typeface="Work Sans Light" pitchFamily="2" charset="77"/>
              </a:rPr>
              <a:t>Finalmente, el Sistema de Información C-VIC facilitará la gestión de reportes gráficos e impresos, necesarios para la toma de decisiones del personal administrativo del negocio </a:t>
            </a:r>
            <a:r>
              <a:rPr lang="es-MX" sz="1600" i="1" dirty="0">
                <a:latin typeface="Work Sans Light" pitchFamily="2" charset="77"/>
              </a:rPr>
              <a:t>Insumos Ana</a:t>
            </a:r>
            <a:r>
              <a:rPr lang="es-MX" sz="1600" dirty="0">
                <a:latin typeface="Work Sans Light" pitchFamily="2" charset="77"/>
              </a:rPr>
              <a:t>. Este Sistema de Información servirá como aporte a la industria textil, como herramienta para el apoyo, control y seguimiento a los procesos mencionados, </a:t>
            </a:r>
            <a:r>
              <a:rPr lang="es-ES" sz="1600" dirty="0">
                <a:latin typeface="Work Sans Light" pitchFamily="2" charset="77"/>
              </a:rPr>
              <a:t>presentándose como una alternativa de organización mediante la continua automatización de las prácticas y los procedimientos comerciales a través de la tecnología.</a:t>
            </a:r>
            <a:endParaRPr lang="es-MX" sz="1600" dirty="0">
              <a:latin typeface="Work Sans Light" pitchFamily="2" charset="77"/>
            </a:endParaRP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4" name="Imagen 3" descr="Imagen que contiene estacionaria, instrumento, lápiz, cuarto&#10;&#10;Descripción generada automáticamente">
            <a:extLst>
              <a:ext uri="{FF2B5EF4-FFF2-40B4-BE49-F238E27FC236}">
                <a16:creationId xmlns:a16="http://schemas.microsoft.com/office/drawing/2014/main" id="{55A54B29-802B-BB0D-E040-9CE775EE6881}"/>
              </a:ext>
            </a:extLst>
          </p:cNvPr>
          <p:cNvPicPr>
            <a:picLocks noChangeAspect="1"/>
          </p:cNvPicPr>
          <p:nvPr/>
        </p:nvPicPr>
        <p:blipFill>
          <a:blip r:embed="rId4"/>
          <a:stretch>
            <a:fillRect/>
          </a:stretch>
        </p:blipFill>
        <p:spPr>
          <a:xfrm>
            <a:off x="7563773" y="4551223"/>
            <a:ext cx="2167221" cy="2167221"/>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CF4B3C4-75C3-1FE7-9FA7-9C4D4766A934}"/>
              </a:ext>
            </a:extLst>
          </p:cNvPr>
          <p:cNvPicPr>
            <a:picLocks noChangeAspect="1"/>
          </p:cNvPicPr>
          <p:nvPr/>
        </p:nvPicPr>
        <p:blipFill>
          <a:blip r:embed="rId5"/>
          <a:stretch>
            <a:fillRect/>
          </a:stretch>
        </p:blipFill>
        <p:spPr>
          <a:xfrm>
            <a:off x="2461006" y="4797444"/>
            <a:ext cx="2883449" cy="1921000"/>
          </a:xfrm>
          <a:prstGeom prst="rect">
            <a:avLst/>
          </a:prstGeom>
        </p:spPr>
      </p:pic>
    </p:spTree>
    <p:extLst>
      <p:ext uri="{BB962C8B-B14F-4D97-AF65-F5344CB8AC3E}">
        <p14:creationId xmlns:p14="http://schemas.microsoft.com/office/powerpoint/2010/main" val="67380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pic>
        <p:nvPicPr>
          <p:cNvPr id="3" name="Imagen 2" descr="Imagen que contiene Texto&#10;&#10;Descripción generada automáticamente">
            <a:extLst>
              <a:ext uri="{FF2B5EF4-FFF2-40B4-BE49-F238E27FC236}">
                <a16:creationId xmlns:a16="http://schemas.microsoft.com/office/drawing/2014/main" id="{0BCAD9CE-CFC4-4FC9-15EE-77D5CFDB1C3E}"/>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5F798024-062D-AE80-DB22-43FCB2B0951F}"/>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12" name="Diagrama 11">
            <a:extLst>
              <a:ext uri="{FF2B5EF4-FFF2-40B4-BE49-F238E27FC236}">
                <a16:creationId xmlns:a16="http://schemas.microsoft.com/office/drawing/2014/main" id="{F056B887-20EE-54D5-6D2D-A989E1CD6780}"/>
              </a:ext>
            </a:extLst>
          </p:cNvPr>
          <p:cNvGraphicFramePr/>
          <p:nvPr>
            <p:extLst>
              <p:ext uri="{D42A27DB-BD31-4B8C-83A1-F6EECF244321}">
                <p14:modId xmlns:p14="http://schemas.microsoft.com/office/powerpoint/2010/main" val="4285730732"/>
              </p:ext>
            </p:extLst>
          </p:nvPr>
        </p:nvGraphicFramePr>
        <p:xfrm>
          <a:off x="456236" y="3147833"/>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10;&#10;Descripción generada automáticamente">
            <a:extLst>
              <a:ext uri="{FF2B5EF4-FFF2-40B4-BE49-F238E27FC236}">
                <a16:creationId xmlns:a16="http://schemas.microsoft.com/office/drawing/2014/main" id="{4F1BBEDB-747A-10F5-41C1-ED2131CAACFE}"/>
              </a:ext>
            </a:extLst>
          </p:cNvPr>
          <p:cNvPicPr>
            <a:picLocks noChangeAspect="1"/>
          </p:cNvPicPr>
          <p:nvPr/>
        </p:nvPicPr>
        <p:blipFill>
          <a:blip r:embed="rId10"/>
          <a:stretch>
            <a:fillRect/>
          </a:stretch>
        </p:blipFill>
        <p:spPr>
          <a:xfrm>
            <a:off x="2534287" y="2822339"/>
            <a:ext cx="1366157" cy="1366157"/>
          </a:xfrm>
          <a:prstGeom prst="rect">
            <a:avLst/>
          </a:prstGeom>
        </p:spPr>
      </p:pic>
      <p:graphicFrame>
        <p:nvGraphicFramePr>
          <p:cNvPr id="15" name="Diagrama 14">
            <a:extLst>
              <a:ext uri="{FF2B5EF4-FFF2-40B4-BE49-F238E27FC236}">
                <a16:creationId xmlns:a16="http://schemas.microsoft.com/office/drawing/2014/main" id="{11E935F4-26C4-9811-F6C9-E8D13B20383B}"/>
              </a:ext>
            </a:extLst>
          </p:cNvPr>
          <p:cNvGraphicFramePr/>
          <p:nvPr>
            <p:extLst>
              <p:ext uri="{D42A27DB-BD31-4B8C-83A1-F6EECF244321}">
                <p14:modId xmlns:p14="http://schemas.microsoft.com/office/powerpoint/2010/main" val="3851854614"/>
              </p:ext>
            </p:extLst>
          </p:nvPr>
        </p:nvGraphicFramePr>
        <p:xfrm>
          <a:off x="6213505" y="3147833"/>
          <a:ext cx="5522261" cy="386227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8" name="CuadroTexto 17">
            <a:extLst>
              <a:ext uri="{FF2B5EF4-FFF2-40B4-BE49-F238E27FC236}">
                <a16:creationId xmlns:a16="http://schemas.microsoft.com/office/drawing/2014/main" id="{3DB149AF-4F08-42C4-1876-0DC8A75F9493}"/>
              </a:ext>
            </a:extLst>
          </p:cNvPr>
          <p:cNvSpPr txBox="1"/>
          <p:nvPr/>
        </p:nvSpPr>
        <p:spPr>
          <a:xfrm>
            <a:off x="372353" y="1652136"/>
            <a:ext cx="11447293" cy="1077218"/>
          </a:xfrm>
          <a:prstGeom prst="rect">
            <a:avLst/>
          </a:prstGeom>
          <a:noFill/>
        </p:spPr>
        <p:txBody>
          <a:bodyPr wrap="square" rtlCol="0">
            <a:spAutoFit/>
          </a:bodyPr>
          <a:lstStyle/>
          <a:p>
            <a:pPr algn="just"/>
            <a:r>
              <a:rPr lang="es-MX" sz="1600" dirty="0">
                <a:latin typeface="Work Sans Light" pitchFamily="2" charset="77"/>
              </a:rPr>
              <a:t>El Sistema de Información Web denominado C–VIC actuará como herramienta software de apoyo para el seguimiento de los procesos de </a:t>
            </a:r>
            <a:r>
              <a:rPr lang="es-MX" sz="1600" i="1" dirty="0">
                <a:latin typeface="Work Sans Light" pitchFamily="2" charset="77"/>
              </a:rPr>
              <a:t>Registro de usuarios, Gestión de inicio de sesión,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 como se describe a continuación:</a:t>
            </a:r>
          </a:p>
        </p:txBody>
      </p:sp>
      <p:pic>
        <p:nvPicPr>
          <p:cNvPr id="5" name="Imagen 4" descr="Interfaz de usuario gráfica, Aplicación&#10;&#10;Descripción generada automáticamente">
            <a:extLst>
              <a:ext uri="{FF2B5EF4-FFF2-40B4-BE49-F238E27FC236}">
                <a16:creationId xmlns:a16="http://schemas.microsoft.com/office/drawing/2014/main" id="{7A9E8C55-6DA4-B586-F0C2-F0544EC1EF79}"/>
              </a:ext>
            </a:extLst>
          </p:cNvPr>
          <p:cNvPicPr>
            <a:picLocks noChangeAspect="1"/>
          </p:cNvPicPr>
          <p:nvPr/>
        </p:nvPicPr>
        <p:blipFill>
          <a:blip r:embed="rId16"/>
          <a:stretch>
            <a:fillRect/>
          </a:stretch>
        </p:blipFill>
        <p:spPr>
          <a:xfrm>
            <a:off x="7906991" y="2822339"/>
            <a:ext cx="2135288" cy="1422564"/>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pic>
        <p:nvPicPr>
          <p:cNvPr id="5" name="Imagen 4" descr="Imagen que contiene Texto&#10;&#10;Descripción generada automáticamente">
            <a:extLst>
              <a:ext uri="{FF2B5EF4-FFF2-40B4-BE49-F238E27FC236}">
                <a16:creationId xmlns:a16="http://schemas.microsoft.com/office/drawing/2014/main" id="{30FEC95E-6D01-3CFF-2CF5-5E30C0D711FB}"/>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A2B908EE-F446-5CDC-4BB0-A851923BFA1D}"/>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8" name="Diagrama 7">
            <a:extLst>
              <a:ext uri="{FF2B5EF4-FFF2-40B4-BE49-F238E27FC236}">
                <a16:creationId xmlns:a16="http://schemas.microsoft.com/office/drawing/2014/main" id="{F740553E-9B6E-9050-D061-60F89033A429}"/>
              </a:ext>
            </a:extLst>
          </p:cNvPr>
          <p:cNvGraphicFramePr/>
          <p:nvPr>
            <p:extLst>
              <p:ext uri="{D42A27DB-BD31-4B8C-83A1-F6EECF244321}">
                <p14:modId xmlns:p14="http://schemas.microsoft.com/office/powerpoint/2010/main" val="3122531239"/>
              </p:ext>
            </p:extLst>
          </p:nvPr>
        </p:nvGraphicFramePr>
        <p:xfrm>
          <a:off x="456236" y="2004825"/>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a 8">
            <a:extLst>
              <a:ext uri="{FF2B5EF4-FFF2-40B4-BE49-F238E27FC236}">
                <a16:creationId xmlns:a16="http://schemas.microsoft.com/office/drawing/2014/main" id="{E28D17F2-725F-C2FF-322C-AA4F46B1AFBC}"/>
              </a:ext>
            </a:extLst>
          </p:cNvPr>
          <p:cNvGraphicFramePr/>
          <p:nvPr>
            <p:extLst>
              <p:ext uri="{D42A27DB-BD31-4B8C-83A1-F6EECF244321}">
                <p14:modId xmlns:p14="http://schemas.microsoft.com/office/powerpoint/2010/main" val="1684185396"/>
              </p:ext>
            </p:extLst>
          </p:nvPr>
        </p:nvGraphicFramePr>
        <p:xfrm>
          <a:off x="6213505" y="2004825"/>
          <a:ext cx="5522261" cy="38622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Imagen 9" descr="Una caricatura de una persona&#10;&#10;Descripción generada automáticamente con confianza baja">
            <a:extLst>
              <a:ext uri="{FF2B5EF4-FFF2-40B4-BE49-F238E27FC236}">
                <a16:creationId xmlns:a16="http://schemas.microsoft.com/office/drawing/2014/main" id="{A2A52653-C040-E75D-BDFB-540F521D167D}"/>
              </a:ext>
            </a:extLst>
          </p:cNvPr>
          <p:cNvPicPr>
            <a:picLocks noChangeAspect="1"/>
          </p:cNvPicPr>
          <p:nvPr/>
        </p:nvPicPr>
        <p:blipFill>
          <a:blip r:embed="rId15"/>
          <a:stretch>
            <a:fillRect/>
          </a:stretch>
        </p:blipFill>
        <p:spPr>
          <a:xfrm>
            <a:off x="2408460" y="1515147"/>
            <a:ext cx="1529443" cy="1529443"/>
          </a:xfrm>
          <a:prstGeom prst="rect">
            <a:avLst/>
          </a:prstGeom>
        </p:spPr>
      </p:pic>
      <p:pic>
        <p:nvPicPr>
          <p:cNvPr id="11" name="Imagen 10" descr="Dibujo animado de una persona&#10;&#10;Descripción generada automáticamente con confianza media">
            <a:extLst>
              <a:ext uri="{FF2B5EF4-FFF2-40B4-BE49-F238E27FC236}">
                <a16:creationId xmlns:a16="http://schemas.microsoft.com/office/drawing/2014/main" id="{87E5BED3-D250-1D9E-5553-020E4268B3C4}"/>
              </a:ext>
            </a:extLst>
          </p:cNvPr>
          <p:cNvPicPr>
            <a:picLocks noChangeAspect="1"/>
          </p:cNvPicPr>
          <p:nvPr/>
        </p:nvPicPr>
        <p:blipFill>
          <a:blip r:embed="rId16"/>
          <a:stretch>
            <a:fillRect/>
          </a:stretch>
        </p:blipFill>
        <p:spPr>
          <a:xfrm>
            <a:off x="8311853" y="1465233"/>
            <a:ext cx="1579358" cy="1579358"/>
          </a:xfrm>
          <a:prstGeom prst="rect">
            <a:avLst/>
          </a:prstGeom>
        </p:spPr>
      </p:pic>
      <p:sp>
        <p:nvSpPr>
          <p:cNvPr id="12" name="CuadroTexto 11">
            <a:extLst>
              <a:ext uri="{FF2B5EF4-FFF2-40B4-BE49-F238E27FC236}">
                <a16:creationId xmlns:a16="http://schemas.microsoft.com/office/drawing/2014/main" id="{706C4E75-8048-24E9-B82E-18737897FB8F}"/>
              </a:ext>
            </a:extLst>
          </p:cNvPr>
          <p:cNvSpPr txBox="1"/>
          <p:nvPr/>
        </p:nvSpPr>
        <p:spPr>
          <a:xfrm>
            <a:off x="372353" y="5541089"/>
            <a:ext cx="11447293" cy="830997"/>
          </a:xfrm>
          <a:prstGeom prst="rect">
            <a:avLst/>
          </a:prstGeom>
          <a:noFill/>
        </p:spPr>
        <p:txBody>
          <a:bodyPr wrap="square" rtlCol="0">
            <a:spAutoFit/>
          </a:bodyPr>
          <a:lstStyle/>
          <a:p>
            <a:pPr algn="just"/>
            <a:r>
              <a:rPr lang="es-MX" sz="1600" dirty="0">
                <a:latin typeface="Work Sans Light" pitchFamily="2" charset="77"/>
              </a:rPr>
              <a:t>El Sistema de Información Web denominado C–VIC contará con una estructura cliente – servidor bajo un patrón de diseño comportamental, haciendo uso de los lenguajes de programación HTML para la creación de páginas Web, JavaScript para dotarla de mayor interactividad y dinamismo y CSS para darle una mejora apariencia al sitio Web. </a:t>
            </a:r>
          </a:p>
        </p:txBody>
      </p:sp>
    </p:spTree>
    <p:extLst>
      <p:ext uri="{BB962C8B-B14F-4D97-AF65-F5344CB8AC3E}">
        <p14:creationId xmlns:p14="http://schemas.microsoft.com/office/powerpoint/2010/main" val="33423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785426"/>
            <a:ext cx="11447293" cy="584775"/>
          </a:xfrm>
          <a:prstGeom prst="rect">
            <a:avLst/>
          </a:prstGeom>
          <a:noFill/>
        </p:spPr>
        <p:txBody>
          <a:bodyPr wrap="square" rtlCol="0">
            <a:spAutoFit/>
          </a:bodyPr>
          <a:lstStyle/>
          <a:p>
            <a:r>
              <a:rPr lang="es-MX" sz="1600" dirty="0">
                <a:latin typeface="Work Sans Light" pitchFamily="2" charset="77"/>
              </a:rPr>
              <a:t>En el siguiente archivo de Excel se detalla en cronograma de actividades con los tiempos, evidencias y responsables representado en el modelo de Gantt.</a:t>
            </a:r>
          </a:p>
        </p:txBody>
      </p:sp>
      <p:pic>
        <p:nvPicPr>
          <p:cNvPr id="3" name="Imagen 2" descr="Imagen que contiene Texto&#10;&#10;Descripción generada automáticamente">
            <a:extLst>
              <a:ext uri="{FF2B5EF4-FFF2-40B4-BE49-F238E27FC236}">
                <a16:creationId xmlns:a16="http://schemas.microsoft.com/office/drawing/2014/main" id="{FC83D401-9497-6034-84F0-C29F1D1D576B}"/>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7EA38053-F222-1BD0-3F48-4F52298FB51B}"/>
              </a:ext>
            </a:extLst>
          </p:cNvPr>
          <p:cNvPicPr>
            <a:picLocks noChangeAspect="1"/>
          </p:cNvPicPr>
          <p:nvPr/>
        </p:nvPicPr>
        <p:blipFill>
          <a:blip r:embed="rId3"/>
          <a:stretch>
            <a:fillRect/>
          </a:stretch>
        </p:blipFill>
        <p:spPr>
          <a:xfrm>
            <a:off x="9858201" y="239693"/>
            <a:ext cx="1079999" cy="1096328"/>
          </a:xfrm>
          <a:prstGeom prst="rect">
            <a:avLst/>
          </a:prstGeom>
        </p:spPr>
      </p:pic>
      <p:graphicFrame>
        <p:nvGraphicFramePr>
          <p:cNvPr id="4" name="Objeto 3">
            <a:extLst>
              <a:ext uri="{FF2B5EF4-FFF2-40B4-BE49-F238E27FC236}">
                <a16:creationId xmlns:a16="http://schemas.microsoft.com/office/drawing/2014/main" id="{EEA4FB89-62A5-76BB-81FC-052F63765F23}"/>
              </a:ext>
            </a:extLst>
          </p:cNvPr>
          <p:cNvGraphicFramePr>
            <a:graphicFrameLocks noChangeAspect="1"/>
          </p:cNvGraphicFramePr>
          <p:nvPr>
            <p:extLst>
              <p:ext uri="{D42A27DB-BD31-4B8C-83A1-F6EECF244321}">
                <p14:modId xmlns:p14="http://schemas.microsoft.com/office/powerpoint/2010/main" val="2644284263"/>
              </p:ext>
            </p:extLst>
          </p:nvPr>
        </p:nvGraphicFramePr>
        <p:xfrm>
          <a:off x="3946921" y="2863623"/>
          <a:ext cx="3805162" cy="3210606"/>
        </p:xfrm>
        <a:graphic>
          <a:graphicData uri="http://schemas.openxmlformats.org/presentationml/2006/ole">
            <mc:AlternateContent xmlns:mc="http://schemas.openxmlformats.org/markup-compatibility/2006">
              <mc:Choice xmlns:v="urn:schemas-microsoft-com:vml" Requires="v">
                <p:oleObj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3946921" y="2863623"/>
                        <a:ext cx="3805162" cy="3210606"/>
                      </a:xfrm>
                      <a:prstGeom prst="rect">
                        <a:avLst/>
                      </a:prstGeom>
                    </p:spPr>
                  </p:pic>
                </p:oleObj>
              </mc:Fallback>
            </mc:AlternateContent>
          </a:graphicData>
        </a:graphic>
      </p:graphicFrame>
    </p:spTree>
    <p:extLst>
      <p:ext uri="{BB962C8B-B14F-4D97-AF65-F5344CB8AC3E}">
        <p14:creationId xmlns:p14="http://schemas.microsoft.com/office/powerpoint/2010/main" val="278382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6" name="Imagen 5" descr="Imagen que contiene Texto&#10;&#10;Descripción generada automáticamente">
            <a:extLst>
              <a:ext uri="{FF2B5EF4-FFF2-40B4-BE49-F238E27FC236}">
                <a16:creationId xmlns:a16="http://schemas.microsoft.com/office/drawing/2014/main" id="{CA8A2065-1657-96C2-80B7-A64611121A54}"/>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26" name="Imagen 25" descr="Diagrama&#10;&#10;Descripción generada automáticamente">
            <a:extLst>
              <a:ext uri="{FF2B5EF4-FFF2-40B4-BE49-F238E27FC236}">
                <a16:creationId xmlns:a16="http://schemas.microsoft.com/office/drawing/2014/main" id="{61EED4EF-1CD6-FC5E-7332-6DA69C16EC3F}"/>
              </a:ext>
            </a:extLst>
          </p:cNvPr>
          <p:cNvPicPr>
            <a:picLocks noChangeAspect="1"/>
          </p:cNvPicPr>
          <p:nvPr/>
        </p:nvPicPr>
        <p:blipFill>
          <a:blip r:embed="rId4"/>
          <a:stretch>
            <a:fillRect/>
          </a:stretch>
        </p:blipFill>
        <p:spPr>
          <a:xfrm>
            <a:off x="9858201" y="239693"/>
            <a:ext cx="1079999" cy="109632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021816" y="675443"/>
            <a:ext cx="8148384" cy="2308324"/>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a:t>
            </a:r>
          </a:p>
          <a:p>
            <a:pPr algn="ctr"/>
            <a:r>
              <a:rPr lang="es-CO" sz="7200" dirty="0">
                <a:solidFill>
                  <a:schemeClr val="bg1"/>
                </a:solidFill>
                <a:effectLst>
                  <a:outerShdw blurRad="38100" dist="38100" dir="2700000" algn="tl">
                    <a:srgbClr val="000000">
                      <a:alpha val="43137"/>
                    </a:srgbClr>
                  </a:outerShdw>
                </a:effectLst>
                <a:latin typeface="Work Sans Light" pitchFamily="2" charset="77"/>
              </a:rPr>
              <a:t>Información C-VIC</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Silva Garzón Juan Sebastián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Monroy Univio Cristhian Camilo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26 de febrero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79616" y="3275635"/>
            <a:ext cx="5682341" cy="3293209"/>
          </a:xfrm>
          <a:prstGeom prst="rect">
            <a:avLst/>
          </a:prstGeom>
          <a:noFill/>
        </p:spPr>
        <p:txBody>
          <a:bodyPr wrap="square" rtlCol="0">
            <a:spAutoFit/>
          </a:bodyPr>
          <a:lstStyle/>
          <a:p>
            <a:pPr algn="just"/>
            <a:r>
              <a:rPr lang="es-ES" sz="1600" dirty="0">
                <a:latin typeface="Work Sans Light" pitchFamily="2" charset="77"/>
              </a:rPr>
              <a:t>“Insumos Ana” es un negocio familiar del sector textil dedicado a la compra y venta de insumos para la confección como hilos, cremalleras, botones, entre otros.​</a:t>
            </a:r>
          </a:p>
          <a:p>
            <a:pPr algn="just"/>
            <a:r>
              <a:rPr lang="es-ES" sz="1600" dirty="0">
                <a:latin typeface="Work Sans Light" pitchFamily="2" charset="77"/>
              </a:rPr>
              <a:t>​</a:t>
            </a:r>
          </a:p>
          <a:p>
            <a:pPr algn="just"/>
            <a:r>
              <a:rPr lang="es-ES" sz="1600" dirty="0">
                <a:latin typeface="Work Sans Light" pitchFamily="2" charset="77"/>
              </a:rPr>
              <a:t>Este negocio carece de una herramienta que le permita administrar los procesos que intervienen en su interior y que posibilitan su funcionamiento, para lo que se propone un sistema de gestión de información que permita automatizar dichos procesos.​​</a:t>
            </a:r>
          </a:p>
          <a:p>
            <a:pPr algn="just"/>
            <a:endParaRPr lang="es-ES" sz="1600" dirty="0">
              <a:latin typeface="Work Sans Light" pitchFamily="2" charset="77"/>
            </a:endParaRPr>
          </a:p>
          <a:p>
            <a:pPr algn="just"/>
            <a:r>
              <a:rPr lang="es-ES" sz="1600" dirty="0">
                <a:latin typeface="Work Sans Light" pitchFamily="2" charset="77"/>
              </a:rPr>
              <a:t>Para detallar el proyecto, a continuación, encontraremos la descripción del problema, los objetivos, la justificación, el alcance y la delimitación de la propuesta.</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2565" y="579902"/>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Sistema de </a:t>
            </a:r>
          </a:p>
          <a:p>
            <a:r>
              <a:rPr lang="es-CO" dirty="0">
                <a:solidFill>
                  <a:schemeClr val="bg1"/>
                </a:solidFill>
                <a:latin typeface="Work Sans Medium" pitchFamily="2" charset="77"/>
              </a:rPr>
              <a:t>Información C-VIC</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magen que contiene Texto&#10;&#10;Descripción generada automáticamente">
            <a:extLst>
              <a:ext uri="{FF2B5EF4-FFF2-40B4-BE49-F238E27FC236}">
                <a16:creationId xmlns:a16="http://schemas.microsoft.com/office/drawing/2014/main" id="{CFA6A5D3-1320-85D9-9C4F-769A865B25E2}"/>
              </a:ext>
            </a:extLst>
          </p:cNvPr>
          <p:cNvPicPr>
            <a:picLocks noChangeAspect="1"/>
          </p:cNvPicPr>
          <p:nvPr/>
        </p:nvPicPr>
        <p:blipFill>
          <a:blip r:embed="rId3"/>
          <a:stretch>
            <a:fillRect/>
          </a:stretch>
        </p:blipFill>
        <p:spPr>
          <a:xfrm>
            <a:off x="855157" y="2750804"/>
            <a:ext cx="2468634" cy="2468634"/>
          </a:xfrm>
          <a:prstGeom prst="rect">
            <a:avLst/>
          </a:prstGeom>
        </p:spPr>
      </p:pic>
      <p:pic>
        <p:nvPicPr>
          <p:cNvPr id="9" name="Imagen 8" descr="Diagrama&#10;&#10;Descripción generada automáticamente">
            <a:extLst>
              <a:ext uri="{FF2B5EF4-FFF2-40B4-BE49-F238E27FC236}">
                <a16:creationId xmlns:a16="http://schemas.microsoft.com/office/drawing/2014/main" id="{3500E000-2FC3-64E0-7AB7-97F61C53418D}"/>
              </a:ext>
            </a:extLst>
          </p:cNvPr>
          <p:cNvPicPr>
            <a:picLocks noChangeAspect="1"/>
          </p:cNvPicPr>
          <p:nvPr/>
        </p:nvPicPr>
        <p:blipFill>
          <a:blip r:embed="rId4"/>
          <a:stretch>
            <a:fillRect/>
          </a:stretch>
        </p:blipFill>
        <p:spPr>
          <a:xfrm>
            <a:off x="3451804" y="2750804"/>
            <a:ext cx="2468634" cy="2468634"/>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pic>
        <p:nvPicPr>
          <p:cNvPr id="8" name="Imagen 7" descr="Imagen que contiene Texto&#10;&#10;Descripción generada automáticamente">
            <a:extLst>
              <a:ext uri="{FF2B5EF4-FFF2-40B4-BE49-F238E27FC236}">
                <a16:creationId xmlns:a16="http://schemas.microsoft.com/office/drawing/2014/main" id="{62549A51-2C7A-0B1E-C4BB-4E402A6975EC}"/>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9" name="Imagen 8" descr="Diagrama&#10;&#10;Descripción generada automáticamente">
            <a:extLst>
              <a:ext uri="{FF2B5EF4-FFF2-40B4-BE49-F238E27FC236}">
                <a16:creationId xmlns:a16="http://schemas.microsoft.com/office/drawing/2014/main" id="{50269A5F-9D60-6FDB-CB06-D824A5E2005E}"/>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CuadroTexto 10">
            <a:extLst>
              <a:ext uri="{FF2B5EF4-FFF2-40B4-BE49-F238E27FC236}">
                <a16:creationId xmlns:a16="http://schemas.microsoft.com/office/drawing/2014/main" id="{718DCC24-A7BF-94AF-4655-91E191193272}"/>
              </a:ext>
            </a:extLst>
          </p:cNvPr>
          <p:cNvSpPr txBox="1"/>
          <p:nvPr/>
        </p:nvSpPr>
        <p:spPr>
          <a:xfrm>
            <a:off x="456236" y="1701578"/>
            <a:ext cx="11316664" cy="3539430"/>
          </a:xfrm>
          <a:prstGeom prst="rect">
            <a:avLst/>
          </a:prstGeom>
          <a:noFill/>
        </p:spPr>
        <p:txBody>
          <a:bodyPr wrap="square">
            <a:spAutoFit/>
          </a:bodyPr>
          <a:lstStyle/>
          <a:p>
            <a:pPr algn="just"/>
            <a:r>
              <a:rPr lang="es-MX" sz="1600" i="1" dirty="0">
                <a:latin typeface="Work Sans Light" pitchFamily="2" charset="77"/>
              </a:rPr>
              <a:t>“Insumos Ana”</a:t>
            </a:r>
            <a:r>
              <a:rPr lang="es-MX" sz="1600" dirty="0">
                <a:latin typeface="Work Sans Light" pitchFamily="2" charset="77"/>
              </a:rPr>
              <a:t> es un local comercial que se dedica a la compra y venta de insumos para la confección, está ubicado en la ciudad de Bogotá, específicamente en el barrio Cañiza en la localidad de Suba. Este negocio abrió sus puertas en el año 2009 gracias a la iniciativa de la señora Ana Celmira Solano, dueña del negocio, y su hija María Ruth Univio, administradora, quienes gracias a su deseo de emprender y necesidades asociadas a la profesión que ejerce la señora María relacionada a la confección de ropa, decidieron iniciar con esta actividad comercial. Gracias al éxito del negocio las propietarias contemplan la posibilidad de abrir una nueva sucursal y ofrecer nuevos servicios.</a:t>
            </a:r>
          </a:p>
          <a:p>
            <a:pPr algn="just"/>
            <a:endParaRPr lang="es-MX" sz="1600" dirty="0">
              <a:latin typeface="Work Sans Light" pitchFamily="2" charset="77"/>
            </a:endParaRPr>
          </a:p>
          <a:p>
            <a:pPr algn="just"/>
            <a:r>
              <a:rPr lang="es-MX" sz="1600" dirty="0">
                <a:latin typeface="Work Sans Light" pitchFamily="2" charset="77"/>
              </a:rPr>
              <a:t>Se han identificado 4 procesos medulares del negocio que rigen su funcionamiento, a saber: Registro de usuarios, gestión de proveedores, control de inventario y atención al cliente. Para la identificación de estos procesos se emplearon 3 técnicas para la recolección de información con sus correspondientes instrumentos, en primer lugar una entrevista a la administradora del negocio, en segunda instancia la observación directa no participante para lo que se utilizó una lista de chequeo y, finalmente, una encuesta a través de un cuestionario de preguntas cerradas el cual fue aplicado a los clientes que frecuentan el local comercial.</a:t>
            </a:r>
          </a:p>
          <a:p>
            <a:pPr algn="just"/>
            <a:endParaRPr lang="es-MX" sz="1600" i="1" dirty="0">
              <a:latin typeface="Work Sans Light" pitchFamily="2" charset="77"/>
            </a:endParaRPr>
          </a:p>
        </p:txBody>
      </p:sp>
      <p:pic>
        <p:nvPicPr>
          <p:cNvPr id="13" name="Imagen 12" descr="Interfaz de usuario gráfica&#10;&#10;Descripción generada automáticamente">
            <a:extLst>
              <a:ext uri="{FF2B5EF4-FFF2-40B4-BE49-F238E27FC236}">
                <a16:creationId xmlns:a16="http://schemas.microsoft.com/office/drawing/2014/main" id="{952DCDBE-648D-B1B6-E02B-D12E5E589D21}"/>
              </a:ext>
            </a:extLst>
          </p:cNvPr>
          <p:cNvPicPr>
            <a:picLocks noChangeAspect="1"/>
          </p:cNvPicPr>
          <p:nvPr/>
        </p:nvPicPr>
        <p:blipFill>
          <a:blip r:embed="rId4"/>
          <a:stretch>
            <a:fillRect/>
          </a:stretch>
        </p:blipFill>
        <p:spPr>
          <a:xfrm>
            <a:off x="1638300" y="5159929"/>
            <a:ext cx="1366157" cy="1366157"/>
          </a:xfrm>
          <a:prstGeom prst="rect">
            <a:avLst/>
          </a:prstGeom>
        </p:spPr>
      </p:pic>
      <p:pic>
        <p:nvPicPr>
          <p:cNvPr id="17" name="Imagen 16" descr="Sitio web&#10;&#10;Descripción generada automáticamente con confianza baja">
            <a:extLst>
              <a:ext uri="{FF2B5EF4-FFF2-40B4-BE49-F238E27FC236}">
                <a16:creationId xmlns:a16="http://schemas.microsoft.com/office/drawing/2014/main" id="{C352D5A2-93D4-5F50-A03E-C8352EEEABFE}"/>
              </a:ext>
            </a:extLst>
          </p:cNvPr>
          <p:cNvPicPr>
            <a:picLocks noChangeAspect="1"/>
          </p:cNvPicPr>
          <p:nvPr/>
        </p:nvPicPr>
        <p:blipFill>
          <a:blip r:embed="rId5"/>
          <a:stretch>
            <a:fillRect/>
          </a:stretch>
        </p:blipFill>
        <p:spPr>
          <a:xfrm>
            <a:off x="3832248" y="5159929"/>
            <a:ext cx="2050621" cy="1366157"/>
          </a:xfrm>
          <a:prstGeom prst="rect">
            <a:avLst/>
          </a:prstGeom>
        </p:spPr>
      </p:pic>
      <p:pic>
        <p:nvPicPr>
          <p:cNvPr id="19" name="Imagen 18" descr="Una caricatura de una persona&#10;&#10;Descripción generada automáticamente con confianza baja">
            <a:extLst>
              <a:ext uri="{FF2B5EF4-FFF2-40B4-BE49-F238E27FC236}">
                <a16:creationId xmlns:a16="http://schemas.microsoft.com/office/drawing/2014/main" id="{496AFC43-0718-8F95-4C57-43D2B1609FDC}"/>
              </a:ext>
            </a:extLst>
          </p:cNvPr>
          <p:cNvPicPr>
            <a:picLocks noChangeAspect="1"/>
          </p:cNvPicPr>
          <p:nvPr/>
        </p:nvPicPr>
        <p:blipFill>
          <a:blip r:embed="rId6"/>
          <a:stretch>
            <a:fillRect/>
          </a:stretch>
        </p:blipFill>
        <p:spPr>
          <a:xfrm>
            <a:off x="6710660" y="5156422"/>
            <a:ext cx="1529443" cy="1529443"/>
          </a:xfrm>
          <a:prstGeom prst="rect">
            <a:avLst/>
          </a:prstGeom>
        </p:spPr>
      </p:pic>
      <p:pic>
        <p:nvPicPr>
          <p:cNvPr id="21" name="Imagen 20" descr="Dibujo animado de una persona&#10;&#10;Descripción generada automáticamente con confianza media">
            <a:extLst>
              <a:ext uri="{FF2B5EF4-FFF2-40B4-BE49-F238E27FC236}">
                <a16:creationId xmlns:a16="http://schemas.microsoft.com/office/drawing/2014/main" id="{CB1F576C-0DD3-17D9-05EE-8D9A9689A80F}"/>
              </a:ext>
            </a:extLst>
          </p:cNvPr>
          <p:cNvPicPr>
            <a:picLocks noChangeAspect="1"/>
          </p:cNvPicPr>
          <p:nvPr/>
        </p:nvPicPr>
        <p:blipFill>
          <a:blip r:embed="rId7"/>
          <a:stretch>
            <a:fillRect/>
          </a:stretch>
        </p:blipFill>
        <p:spPr>
          <a:xfrm>
            <a:off x="9072637" y="5180225"/>
            <a:ext cx="1325563" cy="132556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539430"/>
          </a:xfrm>
          <a:prstGeom prst="rect">
            <a:avLst/>
          </a:prstGeom>
          <a:noFill/>
        </p:spPr>
        <p:txBody>
          <a:bodyPr wrap="square" rtlCol="0">
            <a:spAutoFit/>
          </a:bodyPr>
          <a:lstStyle/>
          <a:p>
            <a:pPr algn="just"/>
            <a:r>
              <a:rPr lang="es-CO" sz="1600" dirty="0">
                <a:latin typeface="Work Sans Light" pitchFamily="2" charset="77"/>
              </a:rPr>
              <a:t>El negocio no cuenta con una base de datos digital de los clientes que frecuentan el establecimiento ni de los proveedores que suministran los insumos para las ventas, para ello se acude a la memoria y retentiva de la administradora. Teniendo en cuenta que se busca generar incentivos a los clientes mas frecuentes del negocio e identificar a los proveedores que mejores servicios y beneficios ofrezcan en aspectos como calidad de los insumos, precios, tiempos de entrega, entre otros, se identifica una necesidad en el registro de usuarios para la creación de una base de datos que permita llevar control de las personas que hacen parte de esta actividad comercial.</a:t>
            </a:r>
          </a:p>
          <a:p>
            <a:pPr algn="just"/>
            <a:endParaRPr lang="es-CO" sz="1600" dirty="0">
              <a:latin typeface="Work Sans Light" pitchFamily="2" charset="77"/>
            </a:endParaRPr>
          </a:p>
          <a:p>
            <a:pPr algn="just"/>
            <a:r>
              <a:rPr lang="es-CO" sz="1600" dirty="0">
                <a:latin typeface="Work Sans Light" pitchFamily="2" charset="77"/>
              </a:rPr>
              <a:t>La adquisición de los insumos para el negocio se realiza a partir de la solicitud a diferentes proveedores por medio de cotizaciones, previa revisión del inventario de productos en stock. Una vez verificado el inventario, se procede a gestionar los productos faltantes a través de llamada telefónica, presentándose en la mayoría de los casos demoras en el envío de las cotizaciones, la toma de los pedidos, la entrega de los insumos solicitados y los soportes correspondientes. Por otro lado, los precios que manejan los proveedores se actualizan de forma constante provocando cambios que se ajusten a las necesidades del negocio, por lo que se identifica una necesidad en la gestión de proveedores</a:t>
            </a:r>
            <a:r>
              <a:rPr lang="es-CO" sz="1600" i="1" dirty="0">
                <a:latin typeface="Work Sans Light" pitchFamily="2" charset="77"/>
              </a:rPr>
              <a:t> </a:t>
            </a:r>
            <a:r>
              <a:rPr lang="es-CO" sz="1600" dirty="0">
                <a:latin typeface="Work Sans Light" pitchFamily="2" charset="77"/>
              </a:rPr>
              <a:t>que dinamice la compra de los insumos.</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11" name="Imagen 10" descr="Un dibujo de una persona&#10;&#10;Descripción generada automáticamente con confianza media">
            <a:extLst>
              <a:ext uri="{FF2B5EF4-FFF2-40B4-BE49-F238E27FC236}">
                <a16:creationId xmlns:a16="http://schemas.microsoft.com/office/drawing/2014/main" id="{87EF33CF-E82C-6C3B-35C7-C84259762F38}"/>
              </a:ext>
            </a:extLst>
          </p:cNvPr>
          <p:cNvPicPr>
            <a:picLocks noChangeAspect="1"/>
          </p:cNvPicPr>
          <p:nvPr/>
        </p:nvPicPr>
        <p:blipFill>
          <a:blip r:embed="rId5"/>
          <a:stretch>
            <a:fillRect/>
          </a:stretch>
        </p:blipFill>
        <p:spPr>
          <a:xfrm>
            <a:off x="7980135" y="5041624"/>
            <a:ext cx="1529443" cy="1529443"/>
          </a:xfrm>
          <a:prstGeom prst="rect">
            <a:avLst/>
          </a:prstGeom>
        </p:spPr>
      </p:pic>
      <p:pic>
        <p:nvPicPr>
          <p:cNvPr id="13" name="Imagen 12" descr="Un dibujo de un personaje de caricatura&#10;&#10;Descripción generada automáticamente con confianza media">
            <a:extLst>
              <a:ext uri="{FF2B5EF4-FFF2-40B4-BE49-F238E27FC236}">
                <a16:creationId xmlns:a16="http://schemas.microsoft.com/office/drawing/2014/main" id="{36BE4DE1-FBEA-D783-64E8-0E0CF0FC6EC2}"/>
              </a:ext>
            </a:extLst>
          </p:cNvPr>
          <p:cNvPicPr>
            <a:picLocks noChangeAspect="1"/>
          </p:cNvPicPr>
          <p:nvPr/>
        </p:nvPicPr>
        <p:blipFill>
          <a:blip r:embed="rId6"/>
          <a:stretch>
            <a:fillRect/>
          </a:stretch>
        </p:blipFill>
        <p:spPr>
          <a:xfrm>
            <a:off x="2682422" y="4995508"/>
            <a:ext cx="2353130" cy="1567694"/>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785652"/>
          </a:xfrm>
          <a:prstGeom prst="rect">
            <a:avLst/>
          </a:prstGeom>
          <a:noFill/>
        </p:spPr>
        <p:txBody>
          <a:bodyPr wrap="square" rtlCol="0">
            <a:spAutoFit/>
          </a:bodyPr>
          <a:lstStyle/>
          <a:p>
            <a:pPr algn="just"/>
            <a:r>
              <a:rPr lang="es-CO" sz="1600" dirty="0">
                <a:latin typeface="Work Sans Light" pitchFamily="2" charset="77"/>
              </a:rPr>
              <a:t>El control de inventario</a:t>
            </a:r>
            <a:r>
              <a:rPr lang="es-CO" sz="1600" i="1" dirty="0">
                <a:latin typeface="Work Sans Light" pitchFamily="2" charset="77"/>
              </a:rPr>
              <a:t> </a:t>
            </a:r>
            <a:r>
              <a:rPr lang="es-CO" sz="1600" dirty="0">
                <a:latin typeface="Work Sans Light" pitchFamily="2" charset="77"/>
              </a:rPr>
              <a:t>permite realizar una gestión de existencias de los productos del negocio, tanto en la entrada, como en la permanencia y salida de estos. El objetivo final de dicho proceso es identificar los productos que deben moverse mas rápido, los que escasean, como es su rotación y como deben invertirse los recursos para su correcto almacenaje. Actualmente este ejercicio se dinamiza a través de una técnica manual de registro y acude a la memoria de la vendedora, evidenciando una falencia en el control exhaustivo de los productos que se encuentran en stock, que están almacenados o que no tienen existencias, presentándose esto como una necesidad vital al interior del establecimiento comercial.</a:t>
            </a:r>
          </a:p>
          <a:p>
            <a:pPr algn="just"/>
            <a:endParaRPr lang="es-CO" sz="1600" dirty="0">
              <a:latin typeface="Work Sans Light" pitchFamily="2" charset="77"/>
            </a:endParaRPr>
          </a:p>
          <a:p>
            <a:pPr algn="just"/>
            <a:r>
              <a:rPr lang="es-CO" sz="1600" dirty="0">
                <a:latin typeface="Work Sans Light" pitchFamily="2" charset="77"/>
              </a:rPr>
              <a:t>Finalmente, la atención al cliente</a:t>
            </a:r>
            <a:r>
              <a:rPr lang="es-CO" sz="1600" i="1" dirty="0">
                <a:latin typeface="Work Sans Light" pitchFamily="2" charset="77"/>
              </a:rPr>
              <a:t> </a:t>
            </a:r>
            <a:r>
              <a:rPr lang="es-CO" sz="1600" dirty="0">
                <a:latin typeface="Work Sans Light" pitchFamily="2" charset="77"/>
              </a:rPr>
              <a:t>se refiere al conjunto de acciones para atender las consultas, problemas y sugerencias de las personas que adquieren los productos del negocio. Este inicia cuando el cliente se acerca al establecimiento comercial, solicita los productos, paga por ellos y los adquiere. En este proceso también se realizan actividades internas como el control de las ventas diarias que se registran de forma manual, se efectúa el arqueo de caja, se apuntan los productos faltantes, entre otros, sin embargo, no se lleva un seguimiento exhaustivo de estas actividades, de tal forma que se puedan planear las acciones futuras para un mejor funcionamiento del negocio, siendo esta otra necesidad vital para el local comercial.</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4" name="Imagen 3" descr="Una caricatura de una persona&#10;&#10;Descripción generada automáticamente con confianza baja">
            <a:extLst>
              <a:ext uri="{FF2B5EF4-FFF2-40B4-BE49-F238E27FC236}">
                <a16:creationId xmlns:a16="http://schemas.microsoft.com/office/drawing/2014/main" id="{E3714502-D074-29E4-50B8-3D77822E8257}"/>
              </a:ext>
            </a:extLst>
          </p:cNvPr>
          <p:cNvPicPr>
            <a:picLocks noChangeAspect="1"/>
          </p:cNvPicPr>
          <p:nvPr/>
        </p:nvPicPr>
        <p:blipFill>
          <a:blip r:embed="rId5"/>
          <a:stretch>
            <a:fillRect/>
          </a:stretch>
        </p:blipFill>
        <p:spPr>
          <a:xfrm>
            <a:off x="3044087" y="5241730"/>
            <a:ext cx="1526514" cy="1526514"/>
          </a:xfrm>
          <a:prstGeom prst="rect">
            <a:avLst/>
          </a:prstGeom>
        </p:spPr>
      </p:pic>
      <p:pic>
        <p:nvPicPr>
          <p:cNvPr id="9" name="Imagen 8" descr="Diagrama&#10;&#10;Descripción generada automáticamente">
            <a:extLst>
              <a:ext uri="{FF2B5EF4-FFF2-40B4-BE49-F238E27FC236}">
                <a16:creationId xmlns:a16="http://schemas.microsoft.com/office/drawing/2014/main" id="{BA279A1C-29DD-0A51-7159-06D726D9E309}"/>
              </a:ext>
            </a:extLst>
          </p:cNvPr>
          <p:cNvPicPr>
            <a:picLocks noChangeAspect="1"/>
          </p:cNvPicPr>
          <p:nvPr/>
        </p:nvPicPr>
        <p:blipFill>
          <a:blip r:embed="rId6"/>
          <a:stretch>
            <a:fillRect/>
          </a:stretch>
        </p:blipFill>
        <p:spPr>
          <a:xfrm>
            <a:off x="7565810" y="5241729"/>
            <a:ext cx="1582103" cy="1526515"/>
          </a:xfrm>
          <a:prstGeom prst="rect">
            <a:avLst/>
          </a:prstGeom>
        </p:spPr>
      </p:pic>
    </p:spTree>
    <p:extLst>
      <p:ext uri="{BB962C8B-B14F-4D97-AF65-F5344CB8AC3E}">
        <p14:creationId xmlns:p14="http://schemas.microsoft.com/office/powerpoint/2010/main" val="13829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323439"/>
          </a:xfrm>
          <a:prstGeom prst="rect">
            <a:avLst/>
          </a:prstGeom>
          <a:noFill/>
        </p:spPr>
        <p:txBody>
          <a:bodyPr wrap="square" rtlCol="0">
            <a:spAutoFit/>
          </a:bodyPr>
          <a:lstStyle/>
          <a:p>
            <a:pPr algn="just"/>
            <a:r>
              <a:rPr lang="es-MX" sz="1600" dirty="0">
                <a:latin typeface="Work Sans Light" pitchFamily="2" charset="77"/>
              </a:rPr>
              <a:t>Desarrollar el Sistema de Información Web C- VIC para el apoyo, control y seguimiento a los procesos de registro de usuarios, inicio de sesión, control de inventario y atención al cliente del establecimiento comercial Insumos Ana.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rotWithShape="1">
          <a:blip r:embed="rId3"/>
          <a:srcRect l="23242" r="18654"/>
          <a:stretch/>
        </p:blipFill>
        <p:spPr>
          <a:xfrm>
            <a:off x="6096000" y="-68162"/>
            <a:ext cx="6096000"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Gestionar los Usuarios del negocio Insumos Ana.</a:t>
            </a:r>
          </a:p>
          <a:p>
            <a:pPr marL="285750" indent="-285750">
              <a:buFont typeface="Arial" panose="020B0604020202020204" pitchFamily="34" charset="0"/>
              <a:buChar char="•"/>
            </a:pPr>
            <a:r>
              <a:rPr lang="es-MX" sz="1600" dirty="0">
                <a:latin typeface="Work Sans Light" pitchFamily="2" charset="77"/>
              </a:rPr>
              <a:t>Gestionar el inicio de sesión de los usuarios del negocio Insumos Ana.</a:t>
            </a:r>
          </a:p>
          <a:p>
            <a:pPr marL="285750" indent="-285750">
              <a:buFont typeface="Arial" panose="020B0604020202020204" pitchFamily="34" charset="0"/>
              <a:buChar char="•"/>
            </a:pPr>
            <a:r>
              <a:rPr lang="es-MX" sz="1600" dirty="0">
                <a:latin typeface="Work Sans Light" pitchFamily="2" charset="77"/>
              </a:rPr>
              <a:t>Gestionar el inventario del negocio Insumos Ana.</a:t>
            </a:r>
          </a:p>
          <a:p>
            <a:pPr marL="285750" indent="-285750">
              <a:buFont typeface="Arial" panose="020B0604020202020204" pitchFamily="34" charset="0"/>
              <a:buChar char="•"/>
            </a:pPr>
            <a:r>
              <a:rPr lang="es-MX" sz="1600" dirty="0">
                <a:latin typeface="Work Sans Light" pitchFamily="2" charset="77"/>
              </a:rPr>
              <a:t>Gestionar las ventas del negocio Insumos Ana.</a:t>
            </a:r>
          </a:p>
          <a:p>
            <a:pPr marL="285750" indent="-285750">
              <a:buFont typeface="Arial" panose="020B0604020202020204" pitchFamily="34" charset="0"/>
              <a:buChar char="•"/>
            </a:pPr>
            <a:r>
              <a:rPr lang="es-MX" sz="1600" dirty="0">
                <a:latin typeface="Work Sans Light" pitchFamily="2" charset="77"/>
              </a:rPr>
              <a:t>Gestionar los reportes gráficos e impresos del negocio Insumos Ana.</a:t>
            </a:r>
          </a:p>
        </p:txBody>
      </p:sp>
    </p:spTree>
    <p:extLst>
      <p:ext uri="{BB962C8B-B14F-4D97-AF65-F5344CB8AC3E}">
        <p14:creationId xmlns:p14="http://schemas.microsoft.com/office/powerpoint/2010/main" val="5912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14295" y="1512254"/>
            <a:ext cx="11363410" cy="2954655"/>
          </a:xfrm>
          <a:prstGeom prst="rect">
            <a:avLst/>
          </a:prstGeom>
          <a:noFill/>
        </p:spPr>
        <p:txBody>
          <a:bodyPr wrap="square" rtlCol="0">
            <a:spAutoFit/>
          </a:bodyPr>
          <a:lstStyle/>
          <a:p>
            <a:pPr algn="just"/>
            <a:r>
              <a:rPr lang="es-MX" sz="1600" dirty="0">
                <a:latin typeface="Work Sans Light" pitchFamily="2" charset="77"/>
              </a:rPr>
              <a:t>Identificados los procesos medulares del negocio y las necesidades derivadas de cada uno de estos, se propone el desarrollo de un Sistema de Información Web denominado C–VIC que sirva como herramienta software de apoyo al seguimiento del </a:t>
            </a:r>
            <a:r>
              <a:rPr lang="es-MX" sz="1600" i="1" dirty="0">
                <a:latin typeface="Work Sans Light" pitchFamily="2" charset="77"/>
              </a:rPr>
              <a:t>Registro de usuarios, Gestión de inicio de sesión,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administrar las actividades y acciones derivadas de cada proceso.</a:t>
            </a:r>
          </a:p>
          <a:p>
            <a:pPr algn="just"/>
            <a:endParaRPr lang="es-MX" sz="1000" dirty="0">
              <a:latin typeface="Work Sans Light" pitchFamily="2" charset="77"/>
            </a:endParaRPr>
          </a:p>
          <a:p>
            <a:pPr algn="just"/>
            <a:r>
              <a:rPr lang="es-MX" sz="1600" dirty="0">
                <a:latin typeface="Work Sans Light" pitchFamily="2" charset="77"/>
              </a:rPr>
              <a:t>El Sistema de Información Web C–VIC Permitirá el registro de los proveedores, clientes y colaboradores como usuarios del establecimiento comercial </a:t>
            </a:r>
            <a:r>
              <a:rPr lang="es-MX" sz="1600" i="1" dirty="0">
                <a:latin typeface="Work Sans Light" pitchFamily="2" charset="77"/>
              </a:rPr>
              <a:t>Insumos Ana, </a:t>
            </a:r>
            <a:r>
              <a:rPr lang="es-MX" sz="1600" dirty="0">
                <a:latin typeface="Work Sans Light" pitchFamily="2" charset="77"/>
              </a:rPr>
              <a:t>quienes serán ingresados al sistema por la administradora del negocio. En el </a:t>
            </a:r>
            <a:r>
              <a:rPr lang="es-MX" sz="1600" i="1" dirty="0">
                <a:latin typeface="Work Sans Light" pitchFamily="2" charset="77"/>
              </a:rPr>
              <a:t>Registro de usuarios se </a:t>
            </a:r>
            <a:r>
              <a:rPr lang="es-MX" sz="1600" dirty="0">
                <a:latin typeface="Work Sans Light" pitchFamily="2" charset="77"/>
              </a:rPr>
              <a:t>podrá ingresar, modificar, eliminar, consultar y reemplazar los usuarios; crear y editar los perfiles de acuerdo al rol de cada persona e iniciar sesión, lo que permitirá, por un lado, tener acceso al catalogo de productos y, por otro lado, contar con los beneficios que como proveedores y clientes tienen los usuarios registrados en el sistema.</a:t>
            </a:r>
          </a:p>
        </p:txBody>
      </p:sp>
      <p:pic>
        <p:nvPicPr>
          <p:cNvPr id="3" name="Imagen 2" descr="Imagen que contiene Texto&#10;&#10;Descripción generada automáticamente">
            <a:extLst>
              <a:ext uri="{FF2B5EF4-FFF2-40B4-BE49-F238E27FC236}">
                <a16:creationId xmlns:a16="http://schemas.microsoft.com/office/drawing/2014/main" id="{B4229706-20CA-6702-6346-3591574A1506}"/>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FF1D10DE-FB15-29C3-A480-E83643589B28}"/>
              </a:ext>
            </a:extLst>
          </p:cNvPr>
          <p:cNvPicPr>
            <a:picLocks noChangeAspect="1"/>
          </p:cNvPicPr>
          <p:nvPr/>
        </p:nvPicPr>
        <p:blipFill>
          <a:blip r:embed="rId4"/>
          <a:stretch>
            <a:fillRect/>
          </a:stretch>
        </p:blipFill>
        <p:spPr>
          <a:xfrm>
            <a:off x="9858201" y="239693"/>
            <a:ext cx="1079999" cy="1096328"/>
          </a:xfrm>
          <a:prstGeom prst="rect">
            <a:avLst/>
          </a:prstGeom>
        </p:spPr>
      </p:pic>
      <p:pic>
        <p:nvPicPr>
          <p:cNvPr id="9" name="Imagen 8" descr="Imagen de la pantalla de un celular con texto e imágenes&#10;&#10;Descripción generada automáticamente con confianza media">
            <a:extLst>
              <a:ext uri="{FF2B5EF4-FFF2-40B4-BE49-F238E27FC236}">
                <a16:creationId xmlns:a16="http://schemas.microsoft.com/office/drawing/2014/main" id="{1CAB51B0-841E-E119-A750-C99D9D1FB1EC}"/>
              </a:ext>
            </a:extLst>
          </p:cNvPr>
          <p:cNvPicPr>
            <a:picLocks noChangeAspect="1"/>
          </p:cNvPicPr>
          <p:nvPr/>
        </p:nvPicPr>
        <p:blipFill>
          <a:blip r:embed="rId5"/>
          <a:stretch>
            <a:fillRect/>
          </a:stretch>
        </p:blipFill>
        <p:spPr>
          <a:xfrm>
            <a:off x="2052537" y="4531728"/>
            <a:ext cx="2215791" cy="2215791"/>
          </a:xfrm>
          <a:prstGeom prst="rect">
            <a:avLst/>
          </a:prstGeom>
        </p:spPr>
      </p:pic>
      <p:sp>
        <p:nvSpPr>
          <p:cNvPr id="11" name="Elipse 10">
            <a:extLst>
              <a:ext uri="{FF2B5EF4-FFF2-40B4-BE49-F238E27FC236}">
                <a16:creationId xmlns:a16="http://schemas.microsoft.com/office/drawing/2014/main" id="{6F04D22E-059B-8F46-0186-2F893B1BECA8}"/>
              </a:ext>
            </a:extLst>
          </p:cNvPr>
          <p:cNvSpPr/>
          <p:nvPr/>
        </p:nvSpPr>
        <p:spPr>
          <a:xfrm>
            <a:off x="7084069" y="5199471"/>
            <a:ext cx="1355272" cy="5796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Registro</a:t>
            </a:r>
          </a:p>
        </p:txBody>
      </p:sp>
      <p:sp>
        <p:nvSpPr>
          <p:cNvPr id="13" name="Elipse 12">
            <a:extLst>
              <a:ext uri="{FF2B5EF4-FFF2-40B4-BE49-F238E27FC236}">
                <a16:creationId xmlns:a16="http://schemas.microsoft.com/office/drawing/2014/main" id="{8AFCF0BE-038F-A3DB-E736-73FA65954286}"/>
              </a:ext>
            </a:extLst>
          </p:cNvPr>
          <p:cNvSpPr/>
          <p:nvPr/>
        </p:nvSpPr>
        <p:spPr>
          <a:xfrm>
            <a:off x="7063484" y="4359255"/>
            <a:ext cx="1355271"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Ingresar</a:t>
            </a:r>
          </a:p>
        </p:txBody>
      </p:sp>
      <p:sp>
        <p:nvSpPr>
          <p:cNvPr id="17" name="Elipse 16">
            <a:extLst>
              <a:ext uri="{FF2B5EF4-FFF2-40B4-BE49-F238E27FC236}">
                <a16:creationId xmlns:a16="http://schemas.microsoft.com/office/drawing/2014/main" id="{E411F13C-4EE9-96C8-2A59-C80C9F0B2E07}"/>
              </a:ext>
            </a:extLst>
          </p:cNvPr>
          <p:cNvSpPr/>
          <p:nvPr/>
        </p:nvSpPr>
        <p:spPr>
          <a:xfrm>
            <a:off x="4936250" y="5199471"/>
            <a:ext cx="1842594"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Reemplazar</a:t>
            </a:r>
          </a:p>
        </p:txBody>
      </p:sp>
      <p:sp>
        <p:nvSpPr>
          <p:cNvPr id="18" name="Elipse 17">
            <a:extLst>
              <a:ext uri="{FF2B5EF4-FFF2-40B4-BE49-F238E27FC236}">
                <a16:creationId xmlns:a16="http://schemas.microsoft.com/office/drawing/2014/main" id="{351EDEB3-FE4D-BB4C-2CDE-419B8C4EE5AF}"/>
              </a:ext>
            </a:extLst>
          </p:cNvPr>
          <p:cNvSpPr/>
          <p:nvPr/>
        </p:nvSpPr>
        <p:spPr>
          <a:xfrm>
            <a:off x="8744566" y="5169300"/>
            <a:ext cx="1575090"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Modificar</a:t>
            </a:r>
          </a:p>
        </p:txBody>
      </p:sp>
      <p:sp>
        <p:nvSpPr>
          <p:cNvPr id="19" name="Elipse 18">
            <a:extLst>
              <a:ext uri="{FF2B5EF4-FFF2-40B4-BE49-F238E27FC236}">
                <a16:creationId xmlns:a16="http://schemas.microsoft.com/office/drawing/2014/main" id="{450DE7EC-A41E-F1B2-85FC-67169B224806}"/>
              </a:ext>
            </a:extLst>
          </p:cNvPr>
          <p:cNvSpPr/>
          <p:nvPr/>
        </p:nvSpPr>
        <p:spPr>
          <a:xfrm>
            <a:off x="6226202" y="6038656"/>
            <a:ext cx="1535503"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Consultar</a:t>
            </a:r>
          </a:p>
        </p:txBody>
      </p:sp>
      <p:sp>
        <p:nvSpPr>
          <p:cNvPr id="20" name="Elipse 19">
            <a:extLst>
              <a:ext uri="{FF2B5EF4-FFF2-40B4-BE49-F238E27FC236}">
                <a16:creationId xmlns:a16="http://schemas.microsoft.com/office/drawing/2014/main" id="{7016FDDD-7CEF-9FBC-AF90-F60530788417}"/>
              </a:ext>
            </a:extLst>
          </p:cNvPr>
          <p:cNvSpPr/>
          <p:nvPr/>
        </p:nvSpPr>
        <p:spPr>
          <a:xfrm>
            <a:off x="8002244" y="6038656"/>
            <a:ext cx="1355271" cy="562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Eliminar</a:t>
            </a:r>
          </a:p>
        </p:txBody>
      </p:sp>
      <p:cxnSp>
        <p:nvCxnSpPr>
          <p:cNvPr id="26" name="Conector recto de flecha 25">
            <a:extLst>
              <a:ext uri="{FF2B5EF4-FFF2-40B4-BE49-F238E27FC236}">
                <a16:creationId xmlns:a16="http://schemas.microsoft.com/office/drawing/2014/main" id="{B4DA4A2D-3920-3B2F-36DE-92CCA299FB19}"/>
              </a:ext>
            </a:extLst>
          </p:cNvPr>
          <p:cNvCxnSpPr>
            <a:cxnSpLocks/>
          </p:cNvCxnSpPr>
          <p:nvPr/>
        </p:nvCxnSpPr>
        <p:spPr>
          <a:xfrm flipV="1">
            <a:off x="7761705" y="4914521"/>
            <a:ext cx="0" cy="288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3631A95-8A0F-9F95-F642-3056C23FC45C}"/>
              </a:ext>
            </a:extLst>
          </p:cNvPr>
          <p:cNvCxnSpPr>
            <a:cxnSpLocks/>
            <a:endCxn id="19" idx="0"/>
          </p:cNvCxnSpPr>
          <p:nvPr/>
        </p:nvCxnSpPr>
        <p:spPr>
          <a:xfrm flipH="1">
            <a:off x="6993954" y="5742010"/>
            <a:ext cx="472888"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3D021256-8F53-CCFF-50DE-D20CB9A6773C}"/>
              </a:ext>
            </a:extLst>
          </p:cNvPr>
          <p:cNvCxnSpPr>
            <a:cxnSpLocks/>
            <a:endCxn id="20" idx="0"/>
          </p:cNvCxnSpPr>
          <p:nvPr/>
        </p:nvCxnSpPr>
        <p:spPr>
          <a:xfrm>
            <a:off x="8067075" y="5742010"/>
            <a:ext cx="612805"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8A0333D-C513-E8F7-AEE3-A5E6D8739BCF}"/>
              </a:ext>
            </a:extLst>
          </p:cNvPr>
          <p:cNvCxnSpPr>
            <a:cxnSpLocks/>
            <a:stCxn id="11" idx="2"/>
            <a:endCxn id="17" idx="6"/>
          </p:cNvCxnSpPr>
          <p:nvPr/>
        </p:nvCxnSpPr>
        <p:spPr>
          <a:xfrm flipH="1">
            <a:off x="6778844" y="5489297"/>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0A49CBE-2316-6C6E-41EE-B76BBBA1EA94}"/>
              </a:ext>
            </a:extLst>
          </p:cNvPr>
          <p:cNvCxnSpPr>
            <a:cxnSpLocks/>
          </p:cNvCxnSpPr>
          <p:nvPr/>
        </p:nvCxnSpPr>
        <p:spPr>
          <a:xfrm>
            <a:off x="8451413" y="5482810"/>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10091</TotalTime>
  <Words>2056</Words>
  <Application>Microsoft Office PowerPoint</Application>
  <PresentationFormat>Panorámica</PresentationFormat>
  <Paragraphs>154</Paragraphs>
  <Slides>16</Slides>
  <Notes>6</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Work Sans</vt:lpstr>
      <vt:lpstr>Work Sans Light</vt:lpstr>
      <vt:lpstr>Work Sans Medium</vt:lpstr>
      <vt:lpstr>Tema de Office</vt:lpstr>
      <vt:lpstr>Worksheet</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Justificación</vt:lpstr>
      <vt:lpstr>Presentación de PowerPoint</vt:lpstr>
      <vt:lpstr>Presentación de PowerPoint</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Cristhian Monroy</cp:lastModifiedBy>
  <cp:revision>97</cp:revision>
  <dcterms:created xsi:type="dcterms:W3CDTF">2020-10-01T23:51:28Z</dcterms:created>
  <dcterms:modified xsi:type="dcterms:W3CDTF">2023-03-05T19:59:48Z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MSIP_Label_defa4170-0d19-0005-0004-bc88714345d2_Enabled">
    <vt:lpwstr>true</vt:lpwstr>
  </property>
  <property fmtid="{D5CDD505-2E9C-101B-9397-08002B2CF9AE}" pid="10" name="MSIP_Label_defa4170-0d19-0005-0004-bc88714345d2_SetDate">
    <vt:lpwstr>2023-02-21T02:05:24Z</vt:lpwstr>
  </property>
  <property fmtid="{D5CDD505-2E9C-101B-9397-08002B2CF9AE}" pid="11" name="MSIP_Label_defa4170-0d19-0005-0004-bc88714345d2_Method">
    <vt:lpwstr>Standard</vt:lpwstr>
  </property>
  <property fmtid="{D5CDD505-2E9C-101B-9397-08002B2CF9AE}" pid="12" name="MSIP_Label_defa4170-0d19-0005-0004-bc88714345d2_Name">
    <vt:lpwstr>defa4170-0d19-0005-0004-bc88714345d2</vt:lpwstr>
  </property>
  <property fmtid="{D5CDD505-2E9C-101B-9397-08002B2CF9AE}" pid="13" name="MSIP_Label_defa4170-0d19-0005-0004-bc88714345d2_SiteId">
    <vt:lpwstr>5840ebab-78f6-4c9e-94cd-2d6a34b2fcd9</vt:lpwstr>
  </property>
  <property fmtid="{D5CDD505-2E9C-101B-9397-08002B2CF9AE}" pid="14" name="MSIP_Label_defa4170-0d19-0005-0004-bc88714345d2_ActionId">
    <vt:lpwstr>310ed465-b2ce-4bc0-b768-c3ab89c78ff7</vt:lpwstr>
  </property>
  <property fmtid="{D5CDD505-2E9C-101B-9397-08002B2CF9AE}" pid="15" name="MSIP_Label_defa4170-0d19-0005-0004-bc88714345d2_ContentBits">
    <vt:lpwstr>0</vt:lpwstr>
  </property>
</Properties>
</file>